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C Diary Girl" charset="1" panose="02000603000000000000"/>
      <p:regular r:id="rId17"/>
    </p:embeddedFont>
    <p:embeddedFont>
      <p:font typeface="Nunito" charset="1" panose="00000000000000000000"/>
      <p:regular r:id="rId18"/>
    </p:embeddedFont>
    <p:embeddedFont>
      <p:font typeface="Nunito Bold" charset="1" panose="00000000000000000000"/>
      <p:regular r:id="rId19"/>
    </p:embeddedFont>
    <p:embeddedFont>
      <p:font typeface="Times New Roman" charset="1" panose="02030502070405020303"/>
      <p:regular r:id="rId20"/>
    </p:embeddedFont>
    <p:embeddedFont>
      <p:font typeface="Canva Sans Bold Italics" charset="1" panose="020B0803030501040103"/>
      <p:regular r:id="rId21"/>
    </p:embeddedFont>
    <p:embeddedFont>
      <p:font typeface="Nunito Bold Italics" charset="1" panose="00000000000000000000"/>
      <p:regular r:id="rId22"/>
    </p:embeddedFont>
    <p:embeddedFont>
      <p:font typeface="Canva Sans" charset="1" panose="020B0503030501040103"/>
      <p:regular r:id="rId23"/>
    </p:embeddedFont>
    <p:embeddedFont>
      <p:font typeface="Canva Sans Bold" charset="1" panose="020B08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https://www.linkedin.com/in/ersozugur/"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https://www.linkedin.com/in/ersozugur/"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linkedin.com/in/ersozugur/" TargetMode="External" Type="http://schemas.openxmlformats.org/officeDocument/2006/relationships/hyperlink"/><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jpe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https://www.linkedin.com/in/ersozugur/"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jpeg" Type="http://schemas.openxmlformats.org/officeDocument/2006/relationships/image"/><Relationship Id="rId8" Target="https://www.linkedin.com/in/ersozugur/"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jpeg" Type="http://schemas.openxmlformats.org/officeDocument/2006/relationships/image"/><Relationship Id="rId6" Target="https://www.linkedin.com/in/ersozugur/"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https://www.linkedin.com/in/ersozugur/"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https://www.linkedin.com/in/ersozugur/" TargetMode="External" Type="http://schemas.openxmlformats.org/officeDocument/2006/relationships/hyperlink"/><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https://zitniklab.hms.harvard.edu/drugml/" TargetMode="External" Type="http://schemas.openxmlformats.org/officeDocument/2006/relationships/hyperlink"/><Relationship Id="rId7" Target="../media/image5.png" Type="http://schemas.openxmlformats.org/officeDocument/2006/relationships/image"/><Relationship Id="rId8" Target="../media/image6.svg" Type="http://schemas.openxmlformats.org/officeDocument/2006/relationships/image"/><Relationship Id="rId9" Target="https://www.linkedin.com/in/ersozugur/"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https://www.linkedin.com/in/ersozugur/" TargetMode="External" Type="http://schemas.openxmlformats.org/officeDocument/2006/relationships/hyperlink"/><Relationship Id="rId9"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https://www.linkedin.com/in/ersozugur/"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921806" y="1028700"/>
            <a:ext cx="7163467" cy="5662688"/>
          </a:xfrm>
          <a:custGeom>
            <a:avLst/>
            <a:gdLst/>
            <a:ahLst/>
            <a:cxnLst/>
            <a:rect r="r" b="b" t="t" l="l"/>
            <a:pathLst>
              <a:path h="5662688" w="7163467">
                <a:moveTo>
                  <a:pt x="0" y="0"/>
                </a:moveTo>
                <a:lnTo>
                  <a:pt x="7163467" y="0"/>
                </a:lnTo>
                <a:lnTo>
                  <a:pt x="7163467" y="5662688"/>
                </a:lnTo>
                <a:lnTo>
                  <a:pt x="0" y="5662688"/>
                </a:lnTo>
                <a:lnTo>
                  <a:pt x="0" y="0"/>
                </a:lnTo>
                <a:close/>
              </a:path>
            </a:pathLst>
          </a:custGeom>
          <a:blipFill>
            <a:blip r:embed="rId3"/>
            <a:stretch>
              <a:fillRect l="-8509" t="0" r="-10650" b="-113062"/>
            </a:stretch>
          </a:blipFill>
          <a:ln w="95250" cap="rnd">
            <a:solidFill>
              <a:srgbClr val="AB8873"/>
            </a:solidFill>
            <a:prstDash val="solid"/>
            <a:round/>
          </a:ln>
        </p:spPr>
      </p:sp>
      <p:sp>
        <p:nvSpPr>
          <p:cNvPr name="TextBox 4" id="4"/>
          <p:cNvSpPr txBox="true"/>
          <p:nvPr/>
        </p:nvSpPr>
        <p:spPr>
          <a:xfrm rot="0">
            <a:off x="2035880" y="8251277"/>
            <a:ext cx="14216241" cy="2035723"/>
          </a:xfrm>
          <a:prstGeom prst="rect">
            <a:avLst/>
          </a:prstGeom>
        </p:spPr>
        <p:txBody>
          <a:bodyPr anchor="t" rtlCol="false" tIns="0" lIns="0" bIns="0" rIns="0">
            <a:spAutoFit/>
          </a:bodyPr>
          <a:lstStyle/>
          <a:p>
            <a:pPr algn="ctr">
              <a:lnSpc>
                <a:spcPts val="4448"/>
              </a:lnSpc>
            </a:pPr>
            <a:r>
              <a:rPr lang="en-US" sz="3177">
                <a:solidFill>
                  <a:srgbClr val="337271"/>
                </a:solidFill>
                <a:latin typeface="AC Diary Girl"/>
                <a:ea typeface="AC Diary Girl"/>
                <a:cs typeface="AC Diary Girl"/>
                <a:sym typeface="AC Diary Girl"/>
              </a:rPr>
              <a:t>Course :  M2 Project Management for  </a:t>
            </a:r>
            <a:r>
              <a:rPr lang="en-US" sz="3177">
                <a:solidFill>
                  <a:srgbClr val="337271"/>
                </a:solidFill>
                <a:latin typeface="AC Diary Girl"/>
                <a:ea typeface="AC Diary Girl"/>
                <a:cs typeface="AC Diary Girl"/>
                <a:sym typeface="AC Diary Girl"/>
              </a:rPr>
              <a:t>Production Processes</a:t>
            </a:r>
          </a:p>
          <a:p>
            <a:pPr algn="ctr">
              <a:lnSpc>
                <a:spcPts val="4448"/>
              </a:lnSpc>
            </a:pPr>
          </a:p>
          <a:p>
            <a:pPr algn="ctr">
              <a:lnSpc>
                <a:spcPts val="7278"/>
              </a:lnSpc>
            </a:pPr>
          </a:p>
        </p:txBody>
      </p:sp>
      <p:sp>
        <p:nvSpPr>
          <p:cNvPr name="TextBox 5" id="5"/>
          <p:cNvSpPr txBox="true"/>
          <p:nvPr/>
        </p:nvSpPr>
        <p:spPr>
          <a:xfrm rot="0">
            <a:off x="3451744" y="9163050"/>
            <a:ext cx="10560117" cy="2035723"/>
          </a:xfrm>
          <a:prstGeom prst="rect">
            <a:avLst/>
          </a:prstGeom>
        </p:spPr>
        <p:txBody>
          <a:bodyPr anchor="t" rtlCol="false" tIns="0" lIns="0" bIns="0" rIns="0">
            <a:spAutoFit/>
          </a:bodyPr>
          <a:lstStyle/>
          <a:p>
            <a:pPr algn="ctr">
              <a:lnSpc>
                <a:spcPts val="4448"/>
              </a:lnSpc>
            </a:pPr>
            <a:r>
              <a:rPr lang="en-US" sz="3177">
                <a:solidFill>
                  <a:srgbClr val="337271"/>
                </a:solidFill>
                <a:latin typeface="AC Diary Girl"/>
                <a:ea typeface="AC Diary Girl"/>
                <a:cs typeface="AC Diary Girl"/>
                <a:sym typeface="AC Diary Girl"/>
              </a:rPr>
              <a:t>Presented by  Ugur Ersöz</a:t>
            </a:r>
          </a:p>
          <a:p>
            <a:pPr algn="ctr">
              <a:lnSpc>
                <a:spcPts val="4448"/>
              </a:lnSpc>
            </a:pPr>
          </a:p>
          <a:p>
            <a:pPr algn="ctr">
              <a:lnSpc>
                <a:spcPts val="7278"/>
              </a:lnSpc>
            </a:pPr>
          </a:p>
        </p:txBody>
      </p:sp>
      <p:sp>
        <p:nvSpPr>
          <p:cNvPr name="TextBox 6" id="6"/>
          <p:cNvSpPr txBox="true"/>
          <p:nvPr/>
        </p:nvSpPr>
        <p:spPr>
          <a:xfrm rot="0">
            <a:off x="363342" y="1715351"/>
            <a:ext cx="10350628" cy="2883943"/>
          </a:xfrm>
          <a:prstGeom prst="rect">
            <a:avLst/>
          </a:prstGeom>
        </p:spPr>
        <p:txBody>
          <a:bodyPr anchor="t" rtlCol="false" tIns="0" lIns="0" bIns="0" rIns="0">
            <a:spAutoFit/>
          </a:bodyPr>
          <a:lstStyle/>
          <a:p>
            <a:pPr algn="ctr">
              <a:lnSpc>
                <a:spcPts val="11378"/>
              </a:lnSpc>
            </a:pPr>
            <a:r>
              <a:rPr lang="en-US" sz="8127">
                <a:solidFill>
                  <a:srgbClr val="337271"/>
                </a:solidFill>
                <a:latin typeface="AC Diary Girl"/>
                <a:ea typeface="AC Diary Girl"/>
                <a:cs typeface="AC Diary Girl"/>
                <a:sym typeface="AC Diary Girl"/>
              </a:rPr>
              <a:t>Machine Learning in Drug Discovery</a:t>
            </a:r>
          </a:p>
        </p:txBody>
      </p:sp>
      <p:sp>
        <p:nvSpPr>
          <p:cNvPr name="TextBox 7" id="7"/>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4" tooltip="https://www.linkedin.com/in/ersozugur/"/>
              </a:rPr>
              <a:t>Ugur Ersöz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4387447" y="85726"/>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 Future</a:t>
            </a:r>
          </a:p>
        </p:txBody>
      </p:sp>
      <p:sp>
        <p:nvSpPr>
          <p:cNvPr name="TextBox 4" id="4"/>
          <p:cNvSpPr txBox="true"/>
          <p:nvPr/>
        </p:nvSpPr>
        <p:spPr>
          <a:xfrm rot="0">
            <a:off x="2068398" y="3122859"/>
            <a:ext cx="14151205" cy="5982585"/>
          </a:xfrm>
          <a:prstGeom prst="rect">
            <a:avLst/>
          </a:prstGeom>
        </p:spPr>
        <p:txBody>
          <a:bodyPr anchor="t" rtlCol="false" tIns="0" lIns="0" bIns="0" rIns="0">
            <a:spAutoFit/>
          </a:bodyPr>
          <a:lstStyle/>
          <a:p>
            <a:pPr algn="l" marL="536675" indent="-268338" lvl="1">
              <a:lnSpc>
                <a:spcPts val="3728"/>
              </a:lnSpc>
              <a:buFont typeface="Arial"/>
              <a:buChar char="•"/>
            </a:pPr>
            <a:r>
              <a:rPr lang="en-US" b="true" sz="2485">
                <a:solidFill>
                  <a:srgbClr val="9D755F"/>
                </a:solidFill>
                <a:latin typeface="Nunito Bold"/>
                <a:ea typeface="Nunito Bold"/>
                <a:cs typeface="Nunito Bold"/>
                <a:sym typeface="Nunito Bold"/>
              </a:rPr>
              <a:t>High-quality datasets: The success of machine learning (ML) algorithms in drug development depends heavily on the availability of high-quality, large-scale datasets.</a:t>
            </a:r>
          </a:p>
          <a:p>
            <a:pPr algn="l">
              <a:lnSpc>
                <a:spcPts val="3728"/>
              </a:lnSpc>
            </a:pPr>
          </a:p>
          <a:p>
            <a:pPr algn="l" marL="536675" indent="-268338" lvl="1">
              <a:lnSpc>
                <a:spcPts val="3728"/>
              </a:lnSpc>
              <a:buFont typeface="Arial"/>
              <a:buChar char="•"/>
            </a:pPr>
            <a:r>
              <a:rPr lang="en-US" b="true" sz="2485">
                <a:solidFill>
                  <a:srgbClr val="9D755F"/>
                </a:solidFill>
                <a:latin typeface="Nunito Bold"/>
                <a:ea typeface="Nunito Bold"/>
                <a:cs typeface="Nunito Bold"/>
                <a:sym typeface="Nunito Bold"/>
              </a:rPr>
              <a:t>Feature selection: Processes like feature selection are critical for converting raw data into meaningful inputs for ML models.</a:t>
            </a:r>
          </a:p>
          <a:p>
            <a:pPr algn="l">
              <a:lnSpc>
                <a:spcPts val="3728"/>
              </a:lnSpc>
            </a:pPr>
          </a:p>
          <a:p>
            <a:pPr algn="l" marL="536675" indent="-268338" lvl="1">
              <a:lnSpc>
                <a:spcPts val="3728"/>
              </a:lnSpc>
              <a:buFont typeface="Arial"/>
              <a:buChar char="•"/>
            </a:pPr>
            <a:r>
              <a:rPr lang="en-US" b="true" sz="2485">
                <a:solidFill>
                  <a:srgbClr val="9D755F"/>
                </a:solidFill>
                <a:latin typeface="Nunito Bold"/>
                <a:ea typeface="Nunito Bold"/>
                <a:cs typeface="Nunito Bold"/>
                <a:sym typeface="Nunito Bold"/>
              </a:rPr>
              <a:t>System reliability: Proper data preparation and feature selection enhance the reliability and reproducibility of ML systems.</a:t>
            </a:r>
          </a:p>
          <a:p>
            <a:pPr algn="l">
              <a:lnSpc>
                <a:spcPts val="3728"/>
              </a:lnSpc>
            </a:pPr>
          </a:p>
          <a:p>
            <a:pPr algn="l" marL="536675" indent="-268338" lvl="1">
              <a:lnSpc>
                <a:spcPts val="3728"/>
              </a:lnSpc>
              <a:buFont typeface="Arial"/>
              <a:buChar char="•"/>
            </a:pPr>
            <a:r>
              <a:rPr lang="en-US" b="true" sz="2485">
                <a:solidFill>
                  <a:srgbClr val="9D755F"/>
                </a:solidFill>
                <a:latin typeface="Nunito Bold"/>
                <a:ea typeface="Nunito Bold"/>
                <a:cs typeface="Nunito Bold"/>
                <a:sym typeface="Nunito Bold"/>
              </a:rPr>
              <a:t>Efficie</a:t>
            </a:r>
            <a:r>
              <a:rPr lang="en-US" b="true" sz="2485">
                <a:solidFill>
                  <a:srgbClr val="9D755F"/>
                </a:solidFill>
                <a:latin typeface="Nunito Bold"/>
                <a:ea typeface="Nunito Bold"/>
                <a:cs typeface="Nunito Bold"/>
                <a:sym typeface="Nunito Bold"/>
              </a:rPr>
              <a:t>ncy and personalization: Integrating ML into drug development improves production efficiency and enables the creation of more effective, personalized treatments.</a:t>
            </a:r>
          </a:p>
          <a:p>
            <a:pPr algn="l">
              <a:lnSpc>
                <a:spcPts val="3480"/>
              </a:lnSpc>
            </a:pPr>
          </a:p>
          <a:p>
            <a:pPr algn="l">
              <a:lnSpc>
                <a:spcPts val="3480"/>
              </a:lnSpc>
            </a:pPr>
          </a:p>
        </p:txBody>
      </p:sp>
      <p:sp>
        <p:nvSpPr>
          <p:cNvPr name="Freeform 5" id="5"/>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1347735"/>
            <a:ext cx="3551363" cy="1646945"/>
          </a:xfrm>
          <a:custGeom>
            <a:avLst/>
            <a:gdLst/>
            <a:ahLst/>
            <a:cxnLst/>
            <a:rect r="r" b="b" t="t" l="l"/>
            <a:pathLst>
              <a:path h="1646945" w="3551363">
                <a:moveTo>
                  <a:pt x="0" y="0"/>
                </a:moveTo>
                <a:lnTo>
                  <a:pt x="3551363" y="0"/>
                </a:lnTo>
                <a:lnTo>
                  <a:pt x="3551363"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6723" y="1638299"/>
            <a:ext cx="3856506" cy="714270"/>
          </a:xfrm>
          <a:prstGeom prst="rect">
            <a:avLst/>
          </a:prstGeom>
        </p:spPr>
        <p:txBody>
          <a:bodyPr anchor="t" rtlCol="false" tIns="0" lIns="0" bIns="0" rIns="0">
            <a:spAutoFit/>
          </a:bodyPr>
          <a:lstStyle/>
          <a:p>
            <a:pPr algn="ctr">
              <a:lnSpc>
                <a:spcPts val="5896"/>
              </a:lnSpc>
              <a:spcBef>
                <a:spcPct val="0"/>
              </a:spcBef>
            </a:pPr>
            <a:r>
              <a:rPr lang="en-US" b="true" sz="4211" i="true">
                <a:solidFill>
                  <a:srgbClr val="8B5E46"/>
                </a:solidFill>
                <a:latin typeface="Nunito Bold Italics"/>
                <a:ea typeface="Nunito Bold Italics"/>
                <a:cs typeface="Nunito Bold Italics"/>
                <a:sym typeface="Nunito Bold Italics"/>
              </a:rPr>
              <a:t>Key Takeaways</a:t>
            </a:r>
          </a:p>
        </p:txBody>
      </p:sp>
      <p:sp>
        <p:nvSpPr>
          <p:cNvPr name="TextBox 8" id="8"/>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5" tooltip="https://www.linkedin.com/in/ersozugur/"/>
              </a:rPr>
              <a:t>Ugur Ersöz</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03263">
            <a:off x="13384682" y="8546779"/>
            <a:ext cx="3874618" cy="711521"/>
          </a:xfrm>
          <a:custGeom>
            <a:avLst/>
            <a:gdLst/>
            <a:ahLst/>
            <a:cxnLst/>
            <a:rect r="r" b="b" t="t" l="l"/>
            <a:pathLst>
              <a:path h="711521" w="3874618">
                <a:moveTo>
                  <a:pt x="0" y="0"/>
                </a:moveTo>
                <a:lnTo>
                  <a:pt x="3874618" y="0"/>
                </a:lnTo>
                <a:lnTo>
                  <a:pt x="3874618" y="711521"/>
                </a:lnTo>
                <a:lnTo>
                  <a:pt x="0" y="7115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231243" y="581432"/>
            <a:ext cx="9316110" cy="5728855"/>
          </a:xfrm>
          <a:custGeom>
            <a:avLst/>
            <a:gdLst/>
            <a:ahLst/>
            <a:cxnLst/>
            <a:rect r="r" b="b" t="t" l="l"/>
            <a:pathLst>
              <a:path h="5728855" w="9316110">
                <a:moveTo>
                  <a:pt x="0" y="0"/>
                </a:moveTo>
                <a:lnTo>
                  <a:pt x="9316109" y="0"/>
                </a:lnTo>
                <a:lnTo>
                  <a:pt x="9316109" y="5728855"/>
                </a:lnTo>
                <a:lnTo>
                  <a:pt x="0" y="5728855"/>
                </a:lnTo>
                <a:lnTo>
                  <a:pt x="0" y="0"/>
                </a:lnTo>
                <a:close/>
              </a:path>
            </a:pathLst>
          </a:custGeom>
          <a:blipFill>
            <a:blip r:embed="rId7"/>
            <a:stretch>
              <a:fillRect l="-20446" t="0" r="-2657" b="-182951"/>
            </a:stretch>
          </a:blipFill>
          <a:ln w="85725" cap="rnd">
            <a:solidFill>
              <a:srgbClr val="BDA696"/>
            </a:solidFill>
            <a:prstDash val="solid"/>
            <a:round/>
          </a:ln>
        </p:spPr>
      </p:sp>
      <p:grpSp>
        <p:nvGrpSpPr>
          <p:cNvPr name="Group 6" id="6"/>
          <p:cNvGrpSpPr/>
          <p:nvPr/>
        </p:nvGrpSpPr>
        <p:grpSpPr>
          <a:xfrm rot="0">
            <a:off x="1570145" y="4787740"/>
            <a:ext cx="4114800" cy="4114800"/>
            <a:chOff x="0" y="0"/>
            <a:chExt cx="5486400" cy="5486400"/>
          </a:xfrm>
        </p:grpSpPr>
        <p:sp>
          <p:nvSpPr>
            <p:cNvPr name="Freeform 7" id="7"/>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8" id="8"/>
          <p:cNvSpPr txBox="true"/>
          <p:nvPr/>
        </p:nvSpPr>
        <p:spPr>
          <a:xfrm rot="0">
            <a:off x="1576545" y="3341084"/>
            <a:ext cx="4108401" cy="1254125"/>
          </a:xfrm>
          <a:prstGeom prst="rect">
            <a:avLst/>
          </a:prstGeom>
        </p:spPr>
        <p:txBody>
          <a:bodyPr anchor="t" rtlCol="false" tIns="0" lIns="0" bIns="0" rIns="0">
            <a:spAutoFit/>
          </a:bodyPr>
          <a:lstStyle/>
          <a:p>
            <a:pPr algn="ctr">
              <a:lnSpc>
                <a:spcPts val="4900"/>
              </a:lnSpc>
            </a:pPr>
            <a:r>
              <a:rPr lang="en-US" sz="3500">
                <a:solidFill>
                  <a:srgbClr val="337271"/>
                </a:solidFill>
                <a:latin typeface="AC Diary Girl"/>
                <a:ea typeface="AC Diary Girl"/>
                <a:cs typeface="AC Diary Girl"/>
                <a:sym typeface="AC Diary Girl"/>
              </a:rPr>
              <a:t>presentation page &amp; references 👇</a:t>
            </a:r>
          </a:p>
        </p:txBody>
      </p:sp>
      <p:sp>
        <p:nvSpPr>
          <p:cNvPr name="TextBox 9" id="9"/>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10" tooltip="https://www.linkedin.com/in/ersozugur/"/>
              </a:rPr>
              <a:t>Ugur Ersöz</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276180" y="42418"/>
            <a:ext cx="10283408" cy="2330450"/>
          </a:xfrm>
          <a:prstGeom prst="rect">
            <a:avLst/>
          </a:prstGeom>
        </p:spPr>
        <p:txBody>
          <a:bodyPr anchor="t" rtlCol="false" tIns="0" lIns="0" bIns="0" rIns="0">
            <a:spAutoFit/>
          </a:bodyPr>
          <a:lstStyle/>
          <a:p>
            <a:pPr algn="ctr">
              <a:lnSpc>
                <a:spcPts val="9100"/>
              </a:lnSpc>
            </a:pPr>
            <a:r>
              <a:rPr lang="en-US" sz="6500">
                <a:solidFill>
                  <a:srgbClr val="337271"/>
                </a:solidFill>
                <a:latin typeface="AC Diary Girl"/>
                <a:ea typeface="AC Diary Girl"/>
                <a:cs typeface="AC Diary Girl"/>
                <a:sym typeface="AC Diary Girl"/>
              </a:rPr>
              <a:t>Why Drug Discovery Needs Innovation ?</a:t>
            </a:r>
          </a:p>
        </p:txBody>
      </p:sp>
      <p:sp>
        <p:nvSpPr>
          <p:cNvPr name="TextBox 6" id="6"/>
          <p:cNvSpPr txBox="true"/>
          <p:nvPr/>
        </p:nvSpPr>
        <p:spPr>
          <a:xfrm rot="0">
            <a:off x="2371617" y="3078275"/>
            <a:ext cx="13854838" cy="4802250"/>
          </a:xfrm>
          <a:prstGeom prst="rect">
            <a:avLst/>
          </a:prstGeom>
        </p:spPr>
        <p:txBody>
          <a:bodyPr anchor="t" rtlCol="false" tIns="0" lIns="0" bIns="0" rIns="0">
            <a:spAutoFit/>
          </a:bodyPr>
          <a:lstStyle/>
          <a:p>
            <a:pPr algn="ctr">
              <a:lnSpc>
                <a:spcPts val="4745"/>
              </a:lnSpc>
            </a:pPr>
            <a:r>
              <a:rPr lang="en-US" sz="3389" b="true">
                <a:solidFill>
                  <a:srgbClr val="000000"/>
                </a:solidFill>
                <a:latin typeface="Nunito Bold"/>
                <a:ea typeface="Nunito Bold"/>
                <a:cs typeface="Nunito Bold"/>
                <a:sym typeface="Nunito Bold"/>
              </a:rPr>
              <a:t>Machine learning (ML) has the potential to make drug development processes faster and more cost-effective. Traditionally, bringing a new drug to market takes 10–15 years and costs approximately $2.6 billion. </a:t>
            </a:r>
          </a:p>
          <a:p>
            <a:pPr algn="ctr">
              <a:lnSpc>
                <a:spcPts val="4745"/>
              </a:lnSpc>
            </a:pPr>
          </a:p>
          <a:p>
            <a:pPr algn="ctr">
              <a:lnSpc>
                <a:spcPts val="4745"/>
              </a:lnSpc>
            </a:pPr>
          </a:p>
          <a:p>
            <a:pPr algn="ctr">
              <a:lnSpc>
                <a:spcPts val="4745"/>
              </a:lnSpc>
            </a:pPr>
          </a:p>
          <a:p>
            <a:pPr algn="ctr">
              <a:lnSpc>
                <a:spcPts val="4745"/>
              </a:lnSpc>
            </a:pPr>
          </a:p>
        </p:txBody>
      </p:sp>
      <p:sp>
        <p:nvSpPr>
          <p:cNvPr name="TextBox 7" id="7"/>
          <p:cNvSpPr txBox="true"/>
          <p:nvPr/>
        </p:nvSpPr>
        <p:spPr>
          <a:xfrm rot="0">
            <a:off x="4276180" y="9620898"/>
            <a:ext cx="8660606" cy="29527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Times New Roman"/>
                <a:ea typeface="Times New Roman"/>
                <a:cs typeface="Times New Roman"/>
                <a:sym typeface="Times New Roman"/>
              </a:rPr>
              <a:t>Frost &amp; Sullivan, “Influence of Artificial Intelligence on Drug Discovery and Development,” July 18, 2018.</a:t>
            </a:r>
          </a:p>
        </p:txBody>
      </p:sp>
      <p:sp>
        <p:nvSpPr>
          <p:cNvPr name="TextBox 8" id="8"/>
          <p:cNvSpPr txBox="true"/>
          <p:nvPr/>
        </p:nvSpPr>
        <p:spPr>
          <a:xfrm rot="0">
            <a:off x="1941759" y="6057877"/>
            <a:ext cx="13854838" cy="2870200"/>
          </a:xfrm>
          <a:prstGeom prst="rect">
            <a:avLst/>
          </a:prstGeom>
        </p:spPr>
        <p:txBody>
          <a:bodyPr anchor="t" rtlCol="false" tIns="0" lIns="0" bIns="0" rIns="0">
            <a:spAutoFit/>
          </a:bodyPr>
          <a:lstStyle/>
          <a:p>
            <a:pPr algn="ctr">
              <a:lnSpc>
                <a:spcPts val="7699"/>
              </a:lnSpc>
              <a:spcBef>
                <a:spcPct val="0"/>
              </a:spcBef>
            </a:pPr>
            <a:r>
              <a:rPr lang="en-US" b="true" sz="5499" i="true">
                <a:solidFill>
                  <a:srgbClr val="FF3131"/>
                </a:solidFill>
                <a:latin typeface="Canva Sans Bold Italics"/>
                <a:ea typeface="Canva Sans Bold Italics"/>
                <a:cs typeface="Canva Sans Bold Italics"/>
                <a:sym typeface="Canva Sans Bold Italics"/>
              </a:rPr>
              <a:t>Machine learning offers a transformative solution to these challenges </a:t>
            </a:r>
          </a:p>
        </p:txBody>
      </p:sp>
      <p:sp>
        <p:nvSpPr>
          <p:cNvPr name="TextBox 9" id="9"/>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7" tooltip="https://www.linkedin.com/in/ersozugur/"/>
              </a:rPr>
              <a:t>Ugur Ersöz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8095067" y="-3336099"/>
            <a:ext cx="15666549" cy="9086599"/>
          </a:xfrm>
          <a:custGeom>
            <a:avLst/>
            <a:gdLst/>
            <a:ahLst/>
            <a:cxnLst/>
            <a:rect r="r" b="b" t="t" l="l"/>
            <a:pathLst>
              <a:path h="9086599" w="15666549">
                <a:moveTo>
                  <a:pt x="0" y="0"/>
                </a:moveTo>
                <a:lnTo>
                  <a:pt x="15666549" y="0"/>
                </a:lnTo>
                <a:lnTo>
                  <a:pt x="15666549" y="9086598"/>
                </a:lnTo>
                <a:lnTo>
                  <a:pt x="0" y="90865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55726" y="6870677"/>
            <a:ext cx="6764741" cy="2750994"/>
          </a:xfrm>
          <a:custGeom>
            <a:avLst/>
            <a:gdLst/>
            <a:ahLst/>
            <a:cxnLst/>
            <a:rect r="r" b="b" t="t" l="l"/>
            <a:pathLst>
              <a:path h="2750994" w="6764741">
                <a:moveTo>
                  <a:pt x="0" y="0"/>
                </a:moveTo>
                <a:lnTo>
                  <a:pt x="6764741" y="0"/>
                </a:lnTo>
                <a:lnTo>
                  <a:pt x="6764741" y="2750994"/>
                </a:lnTo>
                <a:lnTo>
                  <a:pt x="0" y="2750994"/>
                </a:lnTo>
                <a:lnTo>
                  <a:pt x="0" y="0"/>
                </a:lnTo>
                <a:close/>
              </a:path>
            </a:pathLst>
          </a:custGeom>
          <a:blipFill>
            <a:blip r:embed="rId7"/>
            <a:stretch>
              <a:fillRect l="0" t="0" r="0" b="0"/>
            </a:stretch>
          </a:blipFill>
        </p:spPr>
      </p:sp>
      <p:sp>
        <p:nvSpPr>
          <p:cNvPr name="TextBox 6" id="6"/>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8" tooltip="https://www.linkedin.com/in/ersozugur/"/>
              </a:rPr>
              <a:t>Ugur Ersöz</a:t>
            </a:r>
          </a:p>
        </p:txBody>
      </p:sp>
      <p:sp>
        <p:nvSpPr>
          <p:cNvPr name="TextBox 7" id="7"/>
          <p:cNvSpPr txBox="true"/>
          <p:nvPr/>
        </p:nvSpPr>
        <p:spPr>
          <a:xfrm rot="0">
            <a:off x="-1446449" y="610139"/>
            <a:ext cx="10283408" cy="2330450"/>
          </a:xfrm>
          <a:prstGeom prst="rect">
            <a:avLst/>
          </a:prstGeom>
        </p:spPr>
        <p:txBody>
          <a:bodyPr anchor="t" rtlCol="false" tIns="0" lIns="0" bIns="0" rIns="0">
            <a:spAutoFit/>
          </a:bodyPr>
          <a:lstStyle/>
          <a:p>
            <a:pPr algn="ctr">
              <a:lnSpc>
                <a:spcPts val="9100"/>
              </a:lnSpc>
            </a:pPr>
            <a:r>
              <a:rPr lang="en-US" sz="6500">
                <a:solidFill>
                  <a:srgbClr val="337271"/>
                </a:solidFill>
                <a:latin typeface="AC Diary Girl"/>
                <a:ea typeface="AC Diary Girl"/>
                <a:cs typeface="AC Diary Girl"/>
                <a:sym typeface="AC Diary Girl"/>
              </a:rPr>
              <a:t>What is machine learning?</a:t>
            </a:r>
          </a:p>
        </p:txBody>
      </p:sp>
      <p:sp>
        <p:nvSpPr>
          <p:cNvPr name="TextBox 8" id="8"/>
          <p:cNvSpPr txBox="true"/>
          <p:nvPr/>
        </p:nvSpPr>
        <p:spPr>
          <a:xfrm rot="0">
            <a:off x="6694949" y="1803939"/>
            <a:ext cx="11545861" cy="5380990"/>
          </a:xfrm>
          <a:prstGeom prst="rect">
            <a:avLst/>
          </a:prstGeom>
        </p:spPr>
        <p:txBody>
          <a:bodyPr anchor="t" rtlCol="false" tIns="0" lIns="0" bIns="0" rIns="0">
            <a:spAutoFit/>
          </a:bodyPr>
          <a:lstStyle/>
          <a:p>
            <a:pPr algn="ctr">
              <a:lnSpc>
                <a:spcPts val="4759"/>
              </a:lnSpc>
              <a:spcBef>
                <a:spcPct val="0"/>
              </a:spcBef>
            </a:pPr>
            <a:r>
              <a:rPr lang="en-US" b="true" sz="3399">
                <a:solidFill>
                  <a:srgbClr val="8B5E46"/>
                </a:solidFill>
                <a:latin typeface="Nunito Bold"/>
                <a:ea typeface="Nunito Bold"/>
                <a:cs typeface="Nunito Bold"/>
                <a:sym typeface="Nunito Bold"/>
              </a:rPr>
              <a:t>Machine learning is like a basketball coach, guiding computers to learn from data and make smart moves. Just as a coach analyzes players to devise the best game strategy, machine learning identifies patterns and predicts future possibilities. </a:t>
            </a:r>
          </a:p>
          <a:p>
            <a:pPr algn="ctr">
              <a:lnSpc>
                <a:spcPts val="4759"/>
              </a:lnSpc>
              <a:spcBef>
                <a:spcPct val="0"/>
              </a:spcBef>
            </a:pPr>
          </a:p>
          <a:p>
            <a:pPr algn="ctr">
              <a:lnSpc>
                <a:spcPts val="4759"/>
              </a:lnSpc>
              <a:spcBef>
                <a:spcPct val="0"/>
              </a:spcBef>
            </a:pPr>
            <a:r>
              <a:rPr lang="en-US" b="true" sz="3399">
                <a:solidFill>
                  <a:srgbClr val="8B5E46"/>
                </a:solidFill>
                <a:latin typeface="Nunito Bold"/>
                <a:ea typeface="Nunito Bold"/>
                <a:cs typeface="Nunito Bold"/>
                <a:sym typeface="Nunito Bold"/>
              </a:rPr>
              <a:t>Off the court, this technology takes the spotlight in fields like drug discovery, delivering game-changing solutions in the fight against diseases.</a:t>
            </a:r>
          </a:p>
        </p:txBody>
      </p:sp>
      <p:sp>
        <p:nvSpPr>
          <p:cNvPr name="TextBox 9" id="9"/>
          <p:cNvSpPr txBox="true"/>
          <p:nvPr/>
        </p:nvSpPr>
        <p:spPr>
          <a:xfrm rot="0">
            <a:off x="2125654" y="9773640"/>
            <a:ext cx="3139202" cy="372110"/>
          </a:xfrm>
          <a:prstGeom prst="rect">
            <a:avLst/>
          </a:prstGeom>
        </p:spPr>
        <p:txBody>
          <a:bodyPr anchor="t" rtlCol="false" tIns="0" lIns="0" bIns="0" rIns="0">
            <a:spAutoFit/>
          </a:bodyPr>
          <a:lstStyle/>
          <a:p>
            <a:pPr algn="ctr">
              <a:lnSpc>
                <a:spcPts val="1540"/>
              </a:lnSpc>
              <a:spcBef>
                <a:spcPct val="0"/>
              </a:spcBef>
            </a:pPr>
            <a:r>
              <a:rPr lang="en-US" sz="1100">
                <a:solidFill>
                  <a:srgbClr val="000000"/>
                </a:solidFill>
                <a:latin typeface="Nunito"/>
                <a:ea typeface="Nunito"/>
                <a:cs typeface="Nunito"/>
                <a:sym typeface="Nunito"/>
              </a:rPr>
              <a:t>Ola Spjuth, Jens Frid &amp; Andreas Hellander</a:t>
            </a:r>
          </a:p>
          <a:p>
            <a:pPr algn="ctr">
              <a:lnSpc>
                <a:spcPts val="1540"/>
              </a:lnSpc>
              <a:spcBef>
                <a:spcPct val="0"/>
              </a:spcBef>
            </a:pPr>
            <a:r>
              <a:rPr lang="en-US" sz="1100">
                <a:solidFill>
                  <a:srgbClr val="000000"/>
                </a:solidFill>
                <a:latin typeface="Nunito"/>
                <a:ea typeface="Nunito"/>
                <a:cs typeface="Nunito"/>
                <a:sym typeface="Nunito"/>
              </a:rPr>
              <a:t>https://doi.org/10.1080/17460441.2021.1932812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1675" y="346304"/>
            <a:ext cx="14012316" cy="9242290"/>
          </a:xfrm>
          <a:custGeom>
            <a:avLst/>
            <a:gdLst/>
            <a:ahLst/>
            <a:cxnLst/>
            <a:rect r="r" b="b" t="t" l="l"/>
            <a:pathLst>
              <a:path h="9242290" w="14012316">
                <a:moveTo>
                  <a:pt x="0" y="0"/>
                </a:moveTo>
                <a:lnTo>
                  <a:pt x="14012316" y="0"/>
                </a:lnTo>
                <a:lnTo>
                  <a:pt x="14012316" y="9242290"/>
                </a:lnTo>
                <a:lnTo>
                  <a:pt x="0" y="9242290"/>
                </a:lnTo>
                <a:lnTo>
                  <a:pt x="0" y="0"/>
                </a:lnTo>
                <a:close/>
              </a:path>
            </a:pathLst>
          </a:custGeom>
          <a:blipFill>
            <a:blip r:embed="rId5"/>
            <a:stretch>
              <a:fillRect l="0" t="0" r="0" b="0"/>
            </a:stretch>
          </a:blipFill>
        </p:spPr>
      </p:sp>
      <p:sp>
        <p:nvSpPr>
          <p:cNvPr name="TextBox 5" id="5"/>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6" tooltip="https://www.linkedin.com/in/ersozugur/"/>
              </a:rPr>
              <a:t>Ugur Ersöz</a:t>
            </a:r>
          </a:p>
        </p:txBody>
      </p:sp>
      <p:sp>
        <p:nvSpPr>
          <p:cNvPr name="TextBox 6" id="6"/>
          <p:cNvSpPr txBox="true"/>
          <p:nvPr/>
        </p:nvSpPr>
        <p:spPr>
          <a:xfrm rot="0">
            <a:off x="4635575" y="9724390"/>
            <a:ext cx="8445454" cy="562610"/>
          </a:xfrm>
          <a:prstGeom prst="rect">
            <a:avLst/>
          </a:prstGeom>
        </p:spPr>
        <p:txBody>
          <a:bodyPr anchor="t" rtlCol="false" tIns="0" lIns="0" bIns="0" rIns="0">
            <a:spAutoFit/>
          </a:bodyPr>
          <a:lstStyle/>
          <a:p>
            <a:pPr algn="ctr">
              <a:lnSpc>
                <a:spcPts val="1540"/>
              </a:lnSpc>
              <a:spcBef>
                <a:spcPct val="0"/>
              </a:spcBef>
            </a:pPr>
            <a:r>
              <a:rPr lang="en-US" sz="1100">
                <a:solidFill>
                  <a:srgbClr val="000000"/>
                </a:solidFill>
                <a:latin typeface="Nunito"/>
                <a:ea typeface="Nunito"/>
                <a:cs typeface="Nunito"/>
                <a:sym typeface="Nunito"/>
              </a:rPr>
              <a:t>Carracedo-Reboredo, Paula et al.</a:t>
            </a:r>
          </a:p>
          <a:p>
            <a:pPr algn="ctr">
              <a:lnSpc>
                <a:spcPts val="1540"/>
              </a:lnSpc>
              <a:spcBef>
                <a:spcPct val="0"/>
              </a:spcBef>
            </a:pPr>
            <a:r>
              <a:rPr lang="en-US" sz="1100">
                <a:solidFill>
                  <a:srgbClr val="000000"/>
                </a:solidFill>
                <a:latin typeface="Nunito"/>
                <a:ea typeface="Nunito"/>
                <a:cs typeface="Nunito"/>
                <a:sym typeface="Nunito"/>
              </a:rPr>
              <a:t>Computational and Structural Biotechnology Journal, Volume 19, 4538 - 4558</a:t>
            </a:r>
          </a:p>
          <a:p>
            <a:pPr algn="ctr">
              <a:lnSpc>
                <a:spcPts val="15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552476" y="1524694"/>
            <a:ext cx="2365022" cy="901700"/>
          </a:xfrm>
          <a:prstGeom prst="rect">
            <a:avLst/>
          </a:prstGeom>
        </p:spPr>
        <p:txBody>
          <a:bodyPr anchor="t" rtlCol="false" tIns="0" lIns="0" bIns="0" rIns="0">
            <a:spAutoFit/>
          </a:bodyPr>
          <a:lstStyle/>
          <a:p>
            <a:pPr algn="ctr">
              <a:lnSpc>
                <a:spcPts val="7000"/>
              </a:lnSpc>
            </a:pPr>
            <a:r>
              <a:rPr lang="en-US" sz="5000">
                <a:solidFill>
                  <a:srgbClr val="8B5E46"/>
                </a:solidFill>
                <a:latin typeface="AC Diary Girl"/>
                <a:ea typeface="AC Diary Girl"/>
                <a:cs typeface="AC Diary Girl"/>
                <a:sym typeface="AC Diary Girl"/>
              </a:rPr>
              <a:t>1</a:t>
            </a:r>
          </a:p>
        </p:txBody>
      </p:sp>
      <p:sp>
        <p:nvSpPr>
          <p:cNvPr name="TextBox 4" id="4"/>
          <p:cNvSpPr txBox="true"/>
          <p:nvPr/>
        </p:nvSpPr>
        <p:spPr>
          <a:xfrm rot="0">
            <a:off x="12108831" y="1524694"/>
            <a:ext cx="2365022" cy="901700"/>
          </a:xfrm>
          <a:prstGeom prst="rect">
            <a:avLst/>
          </a:prstGeom>
        </p:spPr>
        <p:txBody>
          <a:bodyPr anchor="t" rtlCol="false" tIns="0" lIns="0" bIns="0" rIns="0">
            <a:spAutoFit/>
          </a:bodyPr>
          <a:lstStyle/>
          <a:p>
            <a:pPr algn="ctr">
              <a:lnSpc>
                <a:spcPts val="7000"/>
              </a:lnSpc>
            </a:pPr>
            <a:r>
              <a:rPr lang="en-US" sz="5000">
                <a:solidFill>
                  <a:srgbClr val="8B5E46"/>
                </a:solidFill>
                <a:latin typeface="AC Diary Girl"/>
                <a:ea typeface="AC Diary Girl"/>
                <a:cs typeface="AC Diary Girl"/>
                <a:sym typeface="AC Diary Girl"/>
              </a:rPr>
              <a:t>2</a:t>
            </a:r>
          </a:p>
        </p:txBody>
      </p:sp>
      <p:sp>
        <p:nvSpPr>
          <p:cNvPr name="Freeform 5" id="5"/>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25143" y="-389831"/>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5" tooltip="https://www.linkedin.com/in/ersozugur/"/>
              </a:rPr>
              <a:t>Ugur Ersöz</a:t>
            </a:r>
          </a:p>
        </p:txBody>
      </p:sp>
      <p:grpSp>
        <p:nvGrpSpPr>
          <p:cNvPr name="Group 8" id="8"/>
          <p:cNvGrpSpPr/>
          <p:nvPr/>
        </p:nvGrpSpPr>
        <p:grpSpPr>
          <a:xfrm rot="0">
            <a:off x="1312883" y="6434138"/>
            <a:ext cx="5779438" cy="3426497"/>
            <a:chOff x="0" y="0"/>
            <a:chExt cx="1522157" cy="902452"/>
          </a:xfrm>
        </p:grpSpPr>
        <p:sp>
          <p:nvSpPr>
            <p:cNvPr name="Freeform 9" id="9"/>
            <p:cNvSpPr/>
            <p:nvPr/>
          </p:nvSpPr>
          <p:spPr>
            <a:xfrm flipH="false" flipV="false" rot="0">
              <a:off x="0" y="0"/>
              <a:ext cx="1522157" cy="902452"/>
            </a:xfrm>
            <a:custGeom>
              <a:avLst/>
              <a:gdLst/>
              <a:ahLst/>
              <a:cxnLst/>
              <a:rect r="r" b="b" t="t" l="l"/>
              <a:pathLst>
                <a:path h="902452" w="1522157">
                  <a:moveTo>
                    <a:pt x="73676" y="0"/>
                  </a:moveTo>
                  <a:lnTo>
                    <a:pt x="1448481" y="0"/>
                  </a:lnTo>
                  <a:cubicBezTo>
                    <a:pt x="1489171" y="0"/>
                    <a:pt x="1522157" y="32986"/>
                    <a:pt x="1522157" y="73676"/>
                  </a:cubicBezTo>
                  <a:lnTo>
                    <a:pt x="1522157" y="828776"/>
                  </a:lnTo>
                  <a:cubicBezTo>
                    <a:pt x="1522157" y="869466"/>
                    <a:pt x="1489171" y="902452"/>
                    <a:pt x="1448481" y="902452"/>
                  </a:cubicBezTo>
                  <a:lnTo>
                    <a:pt x="73676" y="902452"/>
                  </a:lnTo>
                  <a:cubicBezTo>
                    <a:pt x="32986" y="902452"/>
                    <a:pt x="0" y="869466"/>
                    <a:pt x="0" y="828776"/>
                  </a:cubicBezTo>
                  <a:lnTo>
                    <a:pt x="0" y="73676"/>
                  </a:lnTo>
                  <a:cubicBezTo>
                    <a:pt x="0" y="32986"/>
                    <a:pt x="32986" y="0"/>
                    <a:pt x="73676" y="0"/>
                  </a:cubicBezTo>
                  <a:close/>
                </a:path>
              </a:pathLst>
            </a:custGeom>
            <a:solidFill>
              <a:srgbClr val="00BF63"/>
            </a:solidFill>
          </p:spPr>
        </p:sp>
        <p:sp>
          <p:nvSpPr>
            <p:cNvPr name="TextBox 10" id="10"/>
            <p:cNvSpPr txBox="true"/>
            <p:nvPr/>
          </p:nvSpPr>
          <p:spPr>
            <a:xfrm>
              <a:off x="0" y="-57150"/>
              <a:ext cx="1522157" cy="959602"/>
            </a:xfrm>
            <a:prstGeom prst="rect">
              <a:avLst/>
            </a:prstGeom>
          </p:spPr>
          <p:txBody>
            <a:bodyPr anchor="ctr" rtlCol="false" tIns="50800" lIns="50800" bIns="50800" rIns="50800"/>
            <a:lstStyle/>
            <a:p>
              <a:pPr algn="ctr">
                <a:lnSpc>
                  <a:spcPts val="4200"/>
                </a:lnSpc>
              </a:pPr>
              <a:r>
                <a:rPr lang="en-US" b="true" sz="3000" i="true">
                  <a:solidFill>
                    <a:srgbClr val="000000"/>
                  </a:solidFill>
                  <a:latin typeface="Nunito Bold Italics"/>
                  <a:ea typeface="Nunito Bold Italics"/>
                  <a:cs typeface="Nunito Bold Italics"/>
                  <a:sym typeface="Nunito Bold Italics"/>
                </a:rPr>
                <a:t>Clinical Trials</a:t>
              </a:r>
            </a:p>
            <a:p>
              <a:pPr algn="ctr">
                <a:lnSpc>
                  <a:spcPts val="3359"/>
                </a:lnSpc>
              </a:pPr>
            </a:p>
            <a:p>
              <a:pPr algn="ctr">
                <a:lnSpc>
                  <a:spcPts val="3359"/>
                </a:lnSpc>
              </a:pPr>
            </a:p>
          </p:txBody>
        </p:sp>
      </p:grpSp>
      <p:grpSp>
        <p:nvGrpSpPr>
          <p:cNvPr name="Group 11" id="11"/>
          <p:cNvGrpSpPr/>
          <p:nvPr/>
        </p:nvGrpSpPr>
        <p:grpSpPr>
          <a:xfrm rot="0">
            <a:off x="1312883" y="2530816"/>
            <a:ext cx="5779438" cy="3426497"/>
            <a:chOff x="0" y="0"/>
            <a:chExt cx="1522157" cy="902452"/>
          </a:xfrm>
        </p:grpSpPr>
        <p:sp>
          <p:nvSpPr>
            <p:cNvPr name="Freeform 12" id="12"/>
            <p:cNvSpPr/>
            <p:nvPr/>
          </p:nvSpPr>
          <p:spPr>
            <a:xfrm flipH="false" flipV="false" rot="0">
              <a:off x="0" y="0"/>
              <a:ext cx="1522157" cy="902452"/>
            </a:xfrm>
            <a:custGeom>
              <a:avLst/>
              <a:gdLst/>
              <a:ahLst/>
              <a:cxnLst/>
              <a:rect r="r" b="b" t="t" l="l"/>
              <a:pathLst>
                <a:path h="902452" w="1522157">
                  <a:moveTo>
                    <a:pt x="73676" y="0"/>
                  </a:moveTo>
                  <a:lnTo>
                    <a:pt x="1448481" y="0"/>
                  </a:lnTo>
                  <a:cubicBezTo>
                    <a:pt x="1489171" y="0"/>
                    <a:pt x="1522157" y="32986"/>
                    <a:pt x="1522157" y="73676"/>
                  </a:cubicBezTo>
                  <a:lnTo>
                    <a:pt x="1522157" y="828776"/>
                  </a:lnTo>
                  <a:cubicBezTo>
                    <a:pt x="1522157" y="869466"/>
                    <a:pt x="1489171" y="902452"/>
                    <a:pt x="1448481" y="902452"/>
                  </a:cubicBezTo>
                  <a:lnTo>
                    <a:pt x="73676" y="902452"/>
                  </a:lnTo>
                  <a:cubicBezTo>
                    <a:pt x="32986" y="902452"/>
                    <a:pt x="0" y="869466"/>
                    <a:pt x="0" y="828776"/>
                  </a:cubicBezTo>
                  <a:lnTo>
                    <a:pt x="0" y="73676"/>
                  </a:lnTo>
                  <a:cubicBezTo>
                    <a:pt x="0" y="32986"/>
                    <a:pt x="32986" y="0"/>
                    <a:pt x="73676" y="0"/>
                  </a:cubicBezTo>
                  <a:close/>
                </a:path>
              </a:pathLst>
            </a:custGeom>
            <a:solidFill>
              <a:srgbClr val="00BF63"/>
            </a:solidFill>
          </p:spPr>
        </p:sp>
        <p:sp>
          <p:nvSpPr>
            <p:cNvPr name="TextBox 13" id="13"/>
            <p:cNvSpPr txBox="true"/>
            <p:nvPr/>
          </p:nvSpPr>
          <p:spPr>
            <a:xfrm>
              <a:off x="0" y="-57150"/>
              <a:ext cx="1522157" cy="959602"/>
            </a:xfrm>
            <a:prstGeom prst="rect">
              <a:avLst/>
            </a:prstGeom>
          </p:spPr>
          <p:txBody>
            <a:bodyPr anchor="ctr" rtlCol="false" tIns="50800" lIns="50800" bIns="50800" rIns="50800"/>
            <a:lstStyle/>
            <a:p>
              <a:pPr algn="ctr">
                <a:lnSpc>
                  <a:spcPts val="4200"/>
                </a:lnSpc>
              </a:pPr>
              <a:r>
                <a:rPr lang="en-US" b="true" sz="3000" i="true">
                  <a:solidFill>
                    <a:srgbClr val="000000"/>
                  </a:solidFill>
                  <a:latin typeface="Nunito Bold Italics"/>
                  <a:ea typeface="Nunito Bold Italics"/>
                  <a:cs typeface="Nunito Bold Italics"/>
                  <a:sym typeface="Nunito Bold Italics"/>
                </a:rPr>
                <a:t>Drug Discovery</a:t>
              </a:r>
            </a:p>
            <a:p>
              <a:pPr algn="ctr">
                <a:lnSpc>
                  <a:spcPts val="3359"/>
                </a:lnSpc>
              </a:pPr>
            </a:p>
            <a:p>
              <a:pPr algn="ctr">
                <a:lnSpc>
                  <a:spcPts val="3359"/>
                </a:lnSpc>
              </a:pPr>
              <a:r>
                <a:rPr lang="en-US" b="true" sz="2400">
                  <a:solidFill>
                    <a:srgbClr val="F8F4EB"/>
                  </a:solidFill>
                  <a:latin typeface="Nunito Bold"/>
                  <a:ea typeface="Nunito Bold"/>
                  <a:cs typeface="Nunito Bold"/>
                  <a:sym typeface="Nunito Bold"/>
                </a:rPr>
                <a:t> Speeds up the identification of new drug candidates, modeling of protein structures, and toxicity assessments</a:t>
              </a:r>
            </a:p>
          </p:txBody>
        </p:sp>
      </p:grpSp>
      <p:grpSp>
        <p:nvGrpSpPr>
          <p:cNvPr name="Group 14" id="14"/>
          <p:cNvGrpSpPr/>
          <p:nvPr/>
        </p:nvGrpSpPr>
        <p:grpSpPr>
          <a:xfrm rot="0">
            <a:off x="9436629" y="2530816"/>
            <a:ext cx="5779438" cy="3426497"/>
            <a:chOff x="0" y="0"/>
            <a:chExt cx="1522157" cy="902452"/>
          </a:xfrm>
        </p:grpSpPr>
        <p:sp>
          <p:nvSpPr>
            <p:cNvPr name="Freeform 15" id="15"/>
            <p:cNvSpPr/>
            <p:nvPr/>
          </p:nvSpPr>
          <p:spPr>
            <a:xfrm flipH="false" flipV="false" rot="0">
              <a:off x="0" y="0"/>
              <a:ext cx="1522157" cy="902452"/>
            </a:xfrm>
            <a:custGeom>
              <a:avLst/>
              <a:gdLst/>
              <a:ahLst/>
              <a:cxnLst/>
              <a:rect r="r" b="b" t="t" l="l"/>
              <a:pathLst>
                <a:path h="902452" w="1522157">
                  <a:moveTo>
                    <a:pt x="73676" y="0"/>
                  </a:moveTo>
                  <a:lnTo>
                    <a:pt x="1448481" y="0"/>
                  </a:lnTo>
                  <a:cubicBezTo>
                    <a:pt x="1489171" y="0"/>
                    <a:pt x="1522157" y="32986"/>
                    <a:pt x="1522157" y="73676"/>
                  </a:cubicBezTo>
                  <a:lnTo>
                    <a:pt x="1522157" y="828776"/>
                  </a:lnTo>
                  <a:cubicBezTo>
                    <a:pt x="1522157" y="869466"/>
                    <a:pt x="1489171" y="902452"/>
                    <a:pt x="1448481" y="902452"/>
                  </a:cubicBezTo>
                  <a:lnTo>
                    <a:pt x="73676" y="902452"/>
                  </a:lnTo>
                  <a:cubicBezTo>
                    <a:pt x="32986" y="902452"/>
                    <a:pt x="0" y="869466"/>
                    <a:pt x="0" y="828776"/>
                  </a:cubicBezTo>
                  <a:lnTo>
                    <a:pt x="0" y="73676"/>
                  </a:lnTo>
                  <a:cubicBezTo>
                    <a:pt x="0" y="32986"/>
                    <a:pt x="32986" y="0"/>
                    <a:pt x="73676" y="0"/>
                  </a:cubicBezTo>
                  <a:close/>
                </a:path>
              </a:pathLst>
            </a:custGeom>
            <a:solidFill>
              <a:srgbClr val="00BF63"/>
            </a:solidFill>
          </p:spPr>
        </p:sp>
        <p:sp>
          <p:nvSpPr>
            <p:cNvPr name="TextBox 16" id="16"/>
            <p:cNvSpPr txBox="true"/>
            <p:nvPr/>
          </p:nvSpPr>
          <p:spPr>
            <a:xfrm>
              <a:off x="0" y="-57150"/>
              <a:ext cx="1522157" cy="959602"/>
            </a:xfrm>
            <a:prstGeom prst="rect">
              <a:avLst/>
            </a:prstGeom>
          </p:spPr>
          <p:txBody>
            <a:bodyPr anchor="ctr" rtlCol="false" tIns="50800" lIns="50800" bIns="50800" rIns="50800"/>
            <a:lstStyle/>
            <a:p>
              <a:pPr algn="ctr">
                <a:lnSpc>
                  <a:spcPts val="4200"/>
                </a:lnSpc>
              </a:pPr>
              <a:r>
                <a:rPr lang="en-US" b="true" sz="3000" i="true">
                  <a:solidFill>
                    <a:srgbClr val="000000"/>
                  </a:solidFill>
                  <a:latin typeface="Nunito Bold Italics"/>
                  <a:ea typeface="Nunito Bold Italics"/>
                  <a:cs typeface="Nunito Bold Italics"/>
                  <a:sym typeface="Nunito Bold Italics"/>
                </a:rPr>
                <a:t>Preclinical Studies</a:t>
              </a:r>
            </a:p>
            <a:p>
              <a:pPr algn="ctr">
                <a:lnSpc>
                  <a:spcPts val="3359"/>
                </a:lnSpc>
              </a:pPr>
            </a:p>
            <a:p>
              <a:pPr algn="ctr">
                <a:lnSpc>
                  <a:spcPts val="3359"/>
                </a:lnSpc>
              </a:pPr>
              <a:r>
                <a:rPr lang="en-US" b="true" sz="2400">
                  <a:solidFill>
                    <a:srgbClr val="FFFFFF"/>
                  </a:solidFill>
                  <a:latin typeface="Nunito Bold"/>
                  <a:ea typeface="Nunito Bold"/>
                  <a:cs typeface="Nunito Bold"/>
                  <a:sym typeface="Nunito Bold"/>
                </a:rPr>
                <a:t> Enhances the analysis of molecular targets and the optimization of compounds</a:t>
              </a:r>
            </a:p>
          </p:txBody>
        </p:sp>
      </p:grpSp>
      <p:sp>
        <p:nvSpPr>
          <p:cNvPr name="TextBox 17" id="17"/>
          <p:cNvSpPr txBox="true"/>
          <p:nvPr/>
        </p:nvSpPr>
        <p:spPr>
          <a:xfrm rot="0">
            <a:off x="-695877" y="7694044"/>
            <a:ext cx="2365022" cy="901700"/>
          </a:xfrm>
          <a:prstGeom prst="rect">
            <a:avLst/>
          </a:prstGeom>
        </p:spPr>
        <p:txBody>
          <a:bodyPr anchor="t" rtlCol="false" tIns="0" lIns="0" bIns="0" rIns="0">
            <a:spAutoFit/>
          </a:bodyPr>
          <a:lstStyle/>
          <a:p>
            <a:pPr algn="ctr">
              <a:lnSpc>
                <a:spcPts val="7000"/>
              </a:lnSpc>
            </a:pPr>
            <a:r>
              <a:rPr lang="en-US" sz="5000">
                <a:solidFill>
                  <a:srgbClr val="8B5E46"/>
                </a:solidFill>
                <a:latin typeface="AC Diary Girl"/>
                <a:ea typeface="AC Diary Girl"/>
                <a:cs typeface="AC Diary Girl"/>
                <a:sym typeface="AC Diary Girl"/>
              </a:rPr>
              <a:t>3</a:t>
            </a:r>
          </a:p>
        </p:txBody>
      </p:sp>
      <p:grpSp>
        <p:nvGrpSpPr>
          <p:cNvPr name="Group 18" id="18"/>
          <p:cNvGrpSpPr/>
          <p:nvPr/>
        </p:nvGrpSpPr>
        <p:grpSpPr>
          <a:xfrm rot="0">
            <a:off x="9436629" y="6503083"/>
            <a:ext cx="5779438" cy="3426497"/>
            <a:chOff x="0" y="0"/>
            <a:chExt cx="1522157" cy="902452"/>
          </a:xfrm>
        </p:grpSpPr>
        <p:sp>
          <p:nvSpPr>
            <p:cNvPr name="Freeform 19" id="19"/>
            <p:cNvSpPr/>
            <p:nvPr/>
          </p:nvSpPr>
          <p:spPr>
            <a:xfrm flipH="false" flipV="false" rot="0">
              <a:off x="0" y="0"/>
              <a:ext cx="1522157" cy="902452"/>
            </a:xfrm>
            <a:custGeom>
              <a:avLst/>
              <a:gdLst/>
              <a:ahLst/>
              <a:cxnLst/>
              <a:rect r="r" b="b" t="t" l="l"/>
              <a:pathLst>
                <a:path h="902452" w="1522157">
                  <a:moveTo>
                    <a:pt x="73676" y="0"/>
                  </a:moveTo>
                  <a:lnTo>
                    <a:pt x="1448481" y="0"/>
                  </a:lnTo>
                  <a:cubicBezTo>
                    <a:pt x="1489171" y="0"/>
                    <a:pt x="1522157" y="32986"/>
                    <a:pt x="1522157" y="73676"/>
                  </a:cubicBezTo>
                  <a:lnTo>
                    <a:pt x="1522157" y="828776"/>
                  </a:lnTo>
                  <a:cubicBezTo>
                    <a:pt x="1522157" y="869466"/>
                    <a:pt x="1489171" y="902452"/>
                    <a:pt x="1448481" y="902452"/>
                  </a:cubicBezTo>
                  <a:lnTo>
                    <a:pt x="73676" y="902452"/>
                  </a:lnTo>
                  <a:cubicBezTo>
                    <a:pt x="32986" y="902452"/>
                    <a:pt x="0" y="869466"/>
                    <a:pt x="0" y="828776"/>
                  </a:cubicBezTo>
                  <a:lnTo>
                    <a:pt x="0" y="73676"/>
                  </a:lnTo>
                  <a:cubicBezTo>
                    <a:pt x="0" y="32986"/>
                    <a:pt x="32986" y="0"/>
                    <a:pt x="73676" y="0"/>
                  </a:cubicBezTo>
                  <a:close/>
                </a:path>
              </a:pathLst>
            </a:custGeom>
            <a:solidFill>
              <a:srgbClr val="00BF63"/>
            </a:solidFill>
          </p:spPr>
        </p:sp>
        <p:sp>
          <p:nvSpPr>
            <p:cNvPr name="TextBox 20" id="20"/>
            <p:cNvSpPr txBox="true"/>
            <p:nvPr/>
          </p:nvSpPr>
          <p:spPr>
            <a:xfrm>
              <a:off x="0" y="-38100"/>
              <a:ext cx="1522157" cy="940552"/>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2024472" y="8442960"/>
            <a:ext cx="4356260"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Nunito Bold"/>
                <a:ea typeface="Nunito Bold"/>
                <a:cs typeface="Nunito Bold"/>
                <a:sym typeface="Nunito Bold"/>
              </a:rPr>
              <a:t>Improves the efficiency of trial design and data analysis</a:t>
            </a:r>
          </a:p>
        </p:txBody>
      </p:sp>
      <p:sp>
        <p:nvSpPr>
          <p:cNvPr name="TextBox 22" id="22"/>
          <p:cNvSpPr txBox="true"/>
          <p:nvPr/>
        </p:nvSpPr>
        <p:spPr>
          <a:xfrm rot="0">
            <a:off x="7782399" y="7579360"/>
            <a:ext cx="2365022" cy="901700"/>
          </a:xfrm>
          <a:prstGeom prst="rect">
            <a:avLst/>
          </a:prstGeom>
        </p:spPr>
        <p:txBody>
          <a:bodyPr anchor="t" rtlCol="false" tIns="0" lIns="0" bIns="0" rIns="0">
            <a:spAutoFit/>
          </a:bodyPr>
          <a:lstStyle/>
          <a:p>
            <a:pPr algn="ctr">
              <a:lnSpc>
                <a:spcPts val="7000"/>
              </a:lnSpc>
            </a:pPr>
            <a:r>
              <a:rPr lang="en-US" sz="5000">
                <a:solidFill>
                  <a:srgbClr val="8B5E46"/>
                </a:solidFill>
                <a:latin typeface="AC Diary Girl"/>
                <a:ea typeface="AC Diary Girl"/>
                <a:cs typeface="AC Diary Girl"/>
                <a:sym typeface="AC Diary Girl"/>
              </a:rPr>
              <a:t>4</a:t>
            </a:r>
          </a:p>
        </p:txBody>
      </p:sp>
      <p:sp>
        <p:nvSpPr>
          <p:cNvPr name="TextBox 23" id="23"/>
          <p:cNvSpPr txBox="true"/>
          <p:nvPr/>
        </p:nvSpPr>
        <p:spPr>
          <a:xfrm rot="0">
            <a:off x="10147421" y="7226300"/>
            <a:ext cx="4728691" cy="1693545"/>
          </a:xfrm>
          <a:prstGeom prst="rect">
            <a:avLst/>
          </a:prstGeom>
        </p:spPr>
        <p:txBody>
          <a:bodyPr anchor="t" rtlCol="false" tIns="0" lIns="0" bIns="0" rIns="0">
            <a:spAutoFit/>
          </a:bodyPr>
          <a:lstStyle/>
          <a:p>
            <a:pPr algn="ctr">
              <a:lnSpc>
                <a:spcPts val="4200"/>
              </a:lnSpc>
              <a:spcBef>
                <a:spcPct val="0"/>
              </a:spcBef>
            </a:pPr>
            <a:r>
              <a:rPr lang="en-US" b="true" sz="3000" i="true">
                <a:solidFill>
                  <a:srgbClr val="000000"/>
                </a:solidFill>
                <a:latin typeface="Nunito Bold Italics"/>
                <a:ea typeface="Nunito Bold Italics"/>
                <a:cs typeface="Nunito Bold Italics"/>
                <a:sym typeface="Nunito Bold Italics"/>
              </a:rPr>
              <a:t>Post-Approval Monitoring</a:t>
            </a:r>
          </a:p>
          <a:p>
            <a:pPr algn="ctr">
              <a:lnSpc>
                <a:spcPts val="2659"/>
              </a:lnSpc>
              <a:spcBef>
                <a:spcPct val="0"/>
              </a:spcBef>
            </a:pPr>
          </a:p>
          <a:p>
            <a:pPr algn="ctr">
              <a:lnSpc>
                <a:spcPts val="3359"/>
              </a:lnSpc>
              <a:spcBef>
                <a:spcPct val="0"/>
              </a:spcBef>
            </a:pPr>
            <a:r>
              <a:rPr lang="en-US" sz="2400">
                <a:solidFill>
                  <a:srgbClr val="FFFFFF"/>
                </a:solidFill>
                <a:latin typeface="Canva Sans"/>
                <a:ea typeface="Canva Sans"/>
                <a:cs typeface="Canva Sans"/>
                <a:sym typeface="Canva Sans"/>
              </a:rPr>
              <a:t> </a:t>
            </a:r>
            <a:r>
              <a:rPr lang="en-US" b="true" sz="2400">
                <a:solidFill>
                  <a:srgbClr val="FFFFFF"/>
                </a:solidFill>
                <a:latin typeface="Canva Sans Bold"/>
                <a:ea typeface="Canva Sans Bold"/>
                <a:cs typeface="Canva Sans Bold"/>
                <a:sym typeface="Canva Sans Bold"/>
              </a:rPr>
              <a:t>Automates the evaluation of drug safety and effectiveness</a:t>
            </a:r>
          </a:p>
        </p:txBody>
      </p:sp>
      <p:sp>
        <p:nvSpPr>
          <p:cNvPr name="TextBox 24" id="24"/>
          <p:cNvSpPr txBox="true"/>
          <p:nvPr/>
        </p:nvSpPr>
        <p:spPr>
          <a:xfrm rot="0">
            <a:off x="5597848" y="96870"/>
            <a:ext cx="5830634" cy="2099015"/>
          </a:xfrm>
          <a:prstGeom prst="rect">
            <a:avLst/>
          </a:prstGeom>
        </p:spPr>
        <p:txBody>
          <a:bodyPr anchor="t" rtlCol="false" tIns="0" lIns="0" bIns="0" rIns="0">
            <a:spAutoFit/>
          </a:bodyPr>
          <a:lstStyle/>
          <a:p>
            <a:pPr algn="ctr">
              <a:lnSpc>
                <a:spcPts val="5612"/>
              </a:lnSpc>
              <a:spcBef>
                <a:spcPct val="0"/>
              </a:spcBef>
            </a:pPr>
            <a:r>
              <a:rPr lang="en-US" b="true" sz="4009" i="true">
                <a:solidFill>
                  <a:srgbClr val="337271"/>
                </a:solidFill>
                <a:latin typeface="Nunito Bold Italics"/>
                <a:ea typeface="Nunito Bold Italics"/>
                <a:cs typeface="Nunito Bold Italics"/>
                <a:sym typeface="Nunito Bold Italics"/>
              </a:rPr>
              <a:t>The Role of Machine Learning in Drug Production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3558" y="259557"/>
            <a:ext cx="7788979" cy="4293675"/>
          </a:xfrm>
          <a:custGeom>
            <a:avLst/>
            <a:gdLst/>
            <a:ahLst/>
            <a:cxnLst/>
            <a:rect r="r" b="b" t="t" l="l"/>
            <a:pathLst>
              <a:path h="4293675" w="7788979">
                <a:moveTo>
                  <a:pt x="0" y="0"/>
                </a:moveTo>
                <a:lnTo>
                  <a:pt x="7788979" y="0"/>
                </a:lnTo>
                <a:lnTo>
                  <a:pt x="7788979" y="4293675"/>
                </a:lnTo>
                <a:lnTo>
                  <a:pt x="0" y="4293675"/>
                </a:lnTo>
                <a:lnTo>
                  <a:pt x="0" y="0"/>
                </a:lnTo>
                <a:close/>
              </a:path>
            </a:pathLst>
          </a:custGeom>
          <a:blipFill>
            <a:blip r:embed="rId5"/>
            <a:stretch>
              <a:fillRect l="0" t="0" r="0" b="0"/>
            </a:stretch>
          </a:blipFill>
        </p:spPr>
      </p:sp>
      <p:sp>
        <p:nvSpPr>
          <p:cNvPr name="Freeform 5" id="5"/>
          <p:cNvSpPr/>
          <p:nvPr/>
        </p:nvSpPr>
        <p:spPr>
          <a:xfrm flipH="false" flipV="false" rot="0">
            <a:off x="8385548" y="3186687"/>
            <a:ext cx="9260307" cy="5741390"/>
          </a:xfrm>
          <a:custGeom>
            <a:avLst/>
            <a:gdLst/>
            <a:ahLst/>
            <a:cxnLst/>
            <a:rect r="r" b="b" t="t" l="l"/>
            <a:pathLst>
              <a:path h="5741390" w="9260307">
                <a:moveTo>
                  <a:pt x="0" y="0"/>
                </a:moveTo>
                <a:lnTo>
                  <a:pt x="9260307" y="0"/>
                </a:lnTo>
                <a:lnTo>
                  <a:pt x="9260307" y="5741390"/>
                </a:lnTo>
                <a:lnTo>
                  <a:pt x="0" y="5741390"/>
                </a:lnTo>
                <a:lnTo>
                  <a:pt x="0" y="0"/>
                </a:lnTo>
                <a:close/>
              </a:path>
            </a:pathLst>
          </a:custGeom>
          <a:blipFill>
            <a:blip r:embed="rId6"/>
            <a:stretch>
              <a:fillRect l="0" t="0" r="0" b="0"/>
            </a:stretch>
          </a:blipFill>
        </p:spPr>
      </p:sp>
      <p:sp>
        <p:nvSpPr>
          <p:cNvPr name="TextBox 6" id="6"/>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7" tooltip="https://www.linkedin.com/in/ersozugur/"/>
              </a:rPr>
              <a:t>Ugur Ersöz</a:t>
            </a:r>
          </a:p>
        </p:txBody>
      </p:sp>
      <p:sp>
        <p:nvSpPr>
          <p:cNvPr name="TextBox 7" id="7"/>
          <p:cNvSpPr txBox="true"/>
          <p:nvPr/>
        </p:nvSpPr>
        <p:spPr>
          <a:xfrm rot="0">
            <a:off x="323558" y="4916805"/>
            <a:ext cx="8005795" cy="443865"/>
          </a:xfrm>
          <a:prstGeom prst="rect">
            <a:avLst/>
          </a:prstGeom>
        </p:spPr>
        <p:txBody>
          <a:bodyPr anchor="t" rtlCol="false" tIns="0" lIns="0" bIns="0" rIns="0">
            <a:spAutoFit/>
          </a:bodyPr>
          <a:lstStyle/>
          <a:p>
            <a:pPr algn="ctr">
              <a:lnSpc>
                <a:spcPts val="1260"/>
              </a:lnSpc>
              <a:spcBef>
                <a:spcPct val="0"/>
              </a:spcBef>
            </a:pPr>
            <a:r>
              <a:rPr lang="en-US" sz="900">
                <a:solidFill>
                  <a:srgbClr val="000000"/>
                </a:solidFill>
                <a:latin typeface="Nunito"/>
                <a:ea typeface="Nunito"/>
                <a:cs typeface="Nunito"/>
                <a:sym typeface="Nunito"/>
              </a:rPr>
              <a:t>Obaido, G., Mienye, I. D., Egbelowo, O. F., Emmanuel, I. D., Ogunleye, A., Ogbuokiri, B., Mienye, P., &amp; Aruleba, K. (2024). Supervised machine learning in drug discovery and development: Algorithms, applications, challenges, and prospects. Journal of Advanced Research in Computer Science, 10(2), 123–145. https://doi.org/10.1016/j.jacr.2024.01.052</a:t>
            </a:r>
          </a:p>
        </p:txBody>
      </p:sp>
      <p:sp>
        <p:nvSpPr>
          <p:cNvPr name="Freeform 8" id="8"/>
          <p:cNvSpPr/>
          <p:nvPr/>
        </p:nvSpPr>
        <p:spPr>
          <a:xfrm flipH="false" flipV="false" rot="0">
            <a:off x="-3825804" y="6125613"/>
            <a:ext cx="12155157" cy="7049991"/>
          </a:xfrm>
          <a:custGeom>
            <a:avLst/>
            <a:gdLst/>
            <a:ahLst/>
            <a:cxnLst/>
            <a:rect r="r" b="b" t="t" l="l"/>
            <a:pathLst>
              <a:path h="7049991" w="12155157">
                <a:moveTo>
                  <a:pt x="0" y="0"/>
                </a:moveTo>
                <a:lnTo>
                  <a:pt x="12155157" y="0"/>
                </a:lnTo>
                <a:lnTo>
                  <a:pt x="12155157" y="7049992"/>
                </a:lnTo>
                <a:lnTo>
                  <a:pt x="0" y="70499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9144000" y="9206744"/>
            <a:ext cx="6740169" cy="443865"/>
          </a:xfrm>
          <a:prstGeom prst="rect">
            <a:avLst/>
          </a:prstGeom>
        </p:spPr>
        <p:txBody>
          <a:bodyPr anchor="t" rtlCol="false" tIns="0" lIns="0" bIns="0" rIns="0">
            <a:spAutoFit/>
          </a:bodyPr>
          <a:lstStyle/>
          <a:p>
            <a:pPr algn="ctr">
              <a:lnSpc>
                <a:spcPts val="1260"/>
              </a:lnSpc>
              <a:spcBef>
                <a:spcPct val="0"/>
              </a:spcBef>
            </a:pPr>
            <a:r>
              <a:rPr lang="en-US" sz="900">
                <a:solidFill>
                  <a:srgbClr val="000000"/>
                </a:solidFill>
                <a:latin typeface="Nunito"/>
                <a:ea typeface="Nunito"/>
                <a:cs typeface="Nunito"/>
                <a:sym typeface="Nunito"/>
              </a:rPr>
              <a:t>Vamathevan, J., Clark, D., Czodrowski, P., Dunham, I., Ferran, E., Lee, G., Li, B., Madabhushi, A., Shah, P., Spitzer, M., &amp; Zhao, S. (2019). Applications of machine learning in drug discovery and development. Nature Reviews Drug Discovery, 18(6), 463–477. https://doi.org/10.1038/s41573-019-0024-5</a:t>
            </a:r>
          </a:p>
        </p:txBody>
      </p:sp>
      <p:sp>
        <p:nvSpPr>
          <p:cNvPr name="TextBox 10" id="10"/>
          <p:cNvSpPr txBox="true"/>
          <p:nvPr/>
        </p:nvSpPr>
        <p:spPr>
          <a:xfrm rot="0">
            <a:off x="181671" y="7460408"/>
            <a:ext cx="6870861" cy="2381730"/>
          </a:xfrm>
          <a:prstGeom prst="rect">
            <a:avLst/>
          </a:prstGeom>
        </p:spPr>
        <p:txBody>
          <a:bodyPr anchor="t" rtlCol="false" tIns="0" lIns="0" bIns="0" rIns="0">
            <a:spAutoFit/>
          </a:bodyPr>
          <a:lstStyle/>
          <a:p>
            <a:pPr algn="ctr">
              <a:lnSpc>
                <a:spcPts val="6273"/>
              </a:lnSpc>
              <a:spcBef>
                <a:spcPct val="0"/>
              </a:spcBef>
            </a:pPr>
            <a:r>
              <a:rPr lang="en-US" sz="4481">
                <a:solidFill>
                  <a:srgbClr val="337271"/>
                </a:solidFill>
                <a:latin typeface="AC Diary Girl"/>
                <a:ea typeface="AC Diary Girl"/>
                <a:cs typeface="AC Diary Girl"/>
                <a:sym typeface="AC Diary Girl"/>
              </a:rPr>
              <a:t>From Preclinical to Clinical Stages with Machine Learning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92867" y="-840121"/>
            <a:ext cx="2643133" cy="2855757"/>
          </a:xfrm>
          <a:custGeom>
            <a:avLst/>
            <a:gdLst/>
            <a:ahLst/>
            <a:cxnLst/>
            <a:rect r="r" b="b" t="t" l="l"/>
            <a:pathLst>
              <a:path h="2855757" w="2643133">
                <a:moveTo>
                  <a:pt x="0" y="0"/>
                </a:moveTo>
                <a:lnTo>
                  <a:pt x="2643134" y="0"/>
                </a:lnTo>
                <a:lnTo>
                  <a:pt x="2643134" y="2855758"/>
                </a:lnTo>
                <a:lnTo>
                  <a:pt x="0" y="2855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31937" y="178999"/>
            <a:ext cx="15484841" cy="5237955"/>
          </a:xfrm>
          <a:custGeom>
            <a:avLst/>
            <a:gdLst/>
            <a:ahLst/>
            <a:cxnLst/>
            <a:rect r="r" b="b" t="t" l="l"/>
            <a:pathLst>
              <a:path h="5237955" w="15484841">
                <a:moveTo>
                  <a:pt x="0" y="0"/>
                </a:moveTo>
                <a:lnTo>
                  <a:pt x="15484841" y="0"/>
                </a:lnTo>
                <a:lnTo>
                  <a:pt x="15484841" y="5237955"/>
                </a:lnTo>
                <a:lnTo>
                  <a:pt x="0" y="5237955"/>
                </a:lnTo>
                <a:lnTo>
                  <a:pt x="0" y="0"/>
                </a:lnTo>
                <a:close/>
              </a:path>
            </a:pathLst>
          </a:custGeom>
          <a:blipFill>
            <a:blip r:embed="rId5"/>
            <a:stretch>
              <a:fillRect l="0" t="0" r="-293" b="-437"/>
            </a:stretch>
          </a:blipFill>
        </p:spPr>
      </p:sp>
      <p:sp>
        <p:nvSpPr>
          <p:cNvPr name="TextBox 5" id="5"/>
          <p:cNvSpPr txBox="true"/>
          <p:nvPr/>
        </p:nvSpPr>
        <p:spPr>
          <a:xfrm rot="0">
            <a:off x="6559064" y="9886145"/>
            <a:ext cx="3503890" cy="257175"/>
          </a:xfrm>
          <a:prstGeom prst="rect">
            <a:avLst/>
          </a:prstGeom>
        </p:spPr>
        <p:txBody>
          <a:bodyPr anchor="t" rtlCol="false" tIns="0" lIns="0" bIns="0" rIns="0">
            <a:spAutoFit/>
          </a:bodyPr>
          <a:lstStyle/>
          <a:p>
            <a:pPr algn="l">
              <a:lnSpc>
                <a:spcPts val="2100"/>
              </a:lnSpc>
            </a:pPr>
            <a:r>
              <a:rPr lang="en-US" sz="1500" u="sng">
                <a:solidFill>
                  <a:srgbClr val="000000"/>
                </a:solidFill>
                <a:latin typeface="Nunito"/>
                <a:ea typeface="Nunito"/>
                <a:cs typeface="Nunito"/>
                <a:sym typeface="Nunito"/>
                <a:hlinkClick r:id="rId6" tooltip="https://zitniklab.hms.harvard.edu/drugml/"/>
              </a:rPr>
              <a:t>https://zitniklab.hms.harvard.edu/drugml/</a:t>
            </a:r>
          </a:p>
        </p:txBody>
      </p:sp>
      <p:sp>
        <p:nvSpPr>
          <p:cNvPr name="Freeform 6" id="6"/>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9" tooltip="https://www.linkedin.com/in/ersozugur/"/>
              </a:rPr>
              <a:t>Ugur Ersöz</a:t>
            </a:r>
          </a:p>
        </p:txBody>
      </p:sp>
      <p:sp>
        <p:nvSpPr>
          <p:cNvPr name="TextBox 8" id="8"/>
          <p:cNvSpPr txBox="true"/>
          <p:nvPr/>
        </p:nvSpPr>
        <p:spPr>
          <a:xfrm rot="0">
            <a:off x="830846" y="5986719"/>
            <a:ext cx="11977521" cy="249174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Nunito Bold"/>
                <a:ea typeface="Nunito Bold"/>
                <a:cs typeface="Nunito Bold"/>
                <a:sym typeface="Nunito Bold"/>
              </a:rPr>
              <a:t>Machine learning plays a pivotal role in the drug development process, particularly in the "Drug Discovery" and "Preclinical" stages, by accelerating critical tasks such as identifying new drug candidates, predicting protein structures, and analyzing toxicity. </a:t>
            </a:r>
          </a:p>
          <a:p>
            <a:pPr algn="l">
              <a:lnSpc>
                <a:spcPts val="3359"/>
              </a:lnSpc>
              <a:spcBef>
                <a:spcPct val="0"/>
              </a:spcBef>
            </a:pPr>
          </a:p>
          <a:p>
            <a:pPr algn="l">
              <a:lnSpc>
                <a:spcPts val="3359"/>
              </a:lnSpc>
              <a:spcBef>
                <a:spcPct val="0"/>
              </a:spcBef>
            </a:pPr>
          </a:p>
        </p:txBody>
      </p:sp>
      <p:sp>
        <p:nvSpPr>
          <p:cNvPr name="TextBox 9" id="9"/>
          <p:cNvSpPr txBox="true"/>
          <p:nvPr/>
        </p:nvSpPr>
        <p:spPr>
          <a:xfrm rot="0">
            <a:off x="5342627" y="8023860"/>
            <a:ext cx="9440656" cy="123444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Nunito Bold"/>
                <a:ea typeface="Nunito Bold"/>
                <a:cs typeface="Nunito Bold"/>
                <a:sym typeface="Nunito Bold"/>
              </a:rPr>
              <a:t>Additionally, it supports data analysis and optimization throughout the entire process, from clinical trials to post-approval monitoring, offering significant time and cost savings.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7167" y="332207"/>
            <a:ext cx="11278710" cy="7119686"/>
          </a:xfrm>
          <a:custGeom>
            <a:avLst/>
            <a:gdLst/>
            <a:ahLst/>
            <a:cxnLst/>
            <a:rect r="r" b="b" t="t" l="l"/>
            <a:pathLst>
              <a:path h="7119686" w="11278710">
                <a:moveTo>
                  <a:pt x="0" y="0"/>
                </a:moveTo>
                <a:lnTo>
                  <a:pt x="11278710" y="0"/>
                </a:lnTo>
                <a:lnTo>
                  <a:pt x="11278710" y="7119686"/>
                </a:lnTo>
                <a:lnTo>
                  <a:pt x="0" y="7119686"/>
                </a:lnTo>
                <a:lnTo>
                  <a:pt x="0" y="0"/>
                </a:lnTo>
                <a:close/>
              </a:path>
            </a:pathLst>
          </a:custGeom>
          <a:blipFill>
            <a:blip r:embed="rId5"/>
            <a:stretch>
              <a:fillRect l="0" t="0" r="0" b="0"/>
            </a:stretch>
          </a:blipFill>
        </p:spPr>
      </p:sp>
      <p:sp>
        <p:nvSpPr>
          <p:cNvPr name="Freeform 5" id="5"/>
          <p:cNvSpPr/>
          <p:nvPr/>
        </p:nvSpPr>
        <p:spPr>
          <a:xfrm flipH="false" flipV="false" rot="0">
            <a:off x="5836522" y="2876636"/>
            <a:ext cx="12023801" cy="6568002"/>
          </a:xfrm>
          <a:custGeom>
            <a:avLst/>
            <a:gdLst/>
            <a:ahLst/>
            <a:cxnLst/>
            <a:rect r="r" b="b" t="t" l="l"/>
            <a:pathLst>
              <a:path h="6568002" w="12023801">
                <a:moveTo>
                  <a:pt x="0" y="0"/>
                </a:moveTo>
                <a:lnTo>
                  <a:pt x="12023801" y="0"/>
                </a:lnTo>
                <a:lnTo>
                  <a:pt x="12023801" y="6568002"/>
                </a:lnTo>
                <a:lnTo>
                  <a:pt x="0" y="6568002"/>
                </a:lnTo>
                <a:lnTo>
                  <a:pt x="0" y="0"/>
                </a:lnTo>
                <a:close/>
              </a:path>
            </a:pathLst>
          </a:custGeom>
          <a:blipFill>
            <a:blip r:embed="rId6"/>
            <a:stretch>
              <a:fillRect l="0" t="0" r="0" b="0"/>
            </a:stretch>
          </a:blipFill>
          <a:ln cap="rnd">
            <a:noFill/>
            <a:prstDash val="solid"/>
            <a:round/>
          </a:ln>
        </p:spPr>
      </p:sp>
      <p:sp>
        <p:nvSpPr>
          <p:cNvPr name="Freeform 6" id="6"/>
          <p:cNvSpPr/>
          <p:nvPr/>
        </p:nvSpPr>
        <p:spPr>
          <a:xfrm flipH="false" flipV="false" rot="0">
            <a:off x="474445" y="2805696"/>
            <a:ext cx="13425073" cy="6709883"/>
          </a:xfrm>
          <a:custGeom>
            <a:avLst/>
            <a:gdLst/>
            <a:ahLst/>
            <a:cxnLst/>
            <a:rect r="r" b="b" t="t" l="l"/>
            <a:pathLst>
              <a:path h="6709883" w="13425073">
                <a:moveTo>
                  <a:pt x="0" y="0"/>
                </a:moveTo>
                <a:lnTo>
                  <a:pt x="13425073" y="0"/>
                </a:lnTo>
                <a:lnTo>
                  <a:pt x="13425073" y="6709883"/>
                </a:lnTo>
                <a:lnTo>
                  <a:pt x="0" y="6709883"/>
                </a:lnTo>
                <a:lnTo>
                  <a:pt x="0" y="0"/>
                </a:lnTo>
                <a:close/>
              </a:path>
            </a:pathLst>
          </a:custGeom>
          <a:blipFill>
            <a:blip r:embed="rId7"/>
            <a:stretch>
              <a:fillRect l="0" t="-947" r="0" b="-947"/>
            </a:stretch>
          </a:blipFill>
        </p:spPr>
      </p:sp>
      <p:sp>
        <p:nvSpPr>
          <p:cNvPr name="TextBox 7" id="7"/>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8" tooltip="https://www.linkedin.com/in/ersozugur/"/>
              </a:rPr>
              <a:t>Ugur Ersöz</a:t>
            </a:r>
          </a:p>
        </p:txBody>
      </p:sp>
      <p:sp>
        <p:nvSpPr>
          <p:cNvPr name="TextBox 8" id="8"/>
          <p:cNvSpPr txBox="true"/>
          <p:nvPr/>
        </p:nvSpPr>
        <p:spPr>
          <a:xfrm rot="0">
            <a:off x="5836522" y="9821583"/>
            <a:ext cx="5630346" cy="181610"/>
          </a:xfrm>
          <a:prstGeom prst="rect">
            <a:avLst/>
          </a:prstGeom>
        </p:spPr>
        <p:txBody>
          <a:bodyPr anchor="t" rtlCol="false" tIns="0" lIns="0" bIns="0" rIns="0">
            <a:spAutoFit/>
          </a:bodyPr>
          <a:lstStyle/>
          <a:p>
            <a:pPr algn="ctr">
              <a:lnSpc>
                <a:spcPts val="1540"/>
              </a:lnSpc>
              <a:spcBef>
                <a:spcPct val="0"/>
              </a:spcBef>
            </a:pPr>
            <a:r>
              <a:rPr lang="en-US" sz="1100">
                <a:solidFill>
                  <a:srgbClr val="000000"/>
                </a:solidFill>
                <a:latin typeface="Nunito"/>
                <a:ea typeface="Nunito"/>
                <a:cs typeface="Nunito"/>
                <a:sym typeface="Nunito"/>
              </a:rPr>
              <a:t>https://www.edisongroup.com/thematic/machine-learning-in-drug-development/33143/e/</a:t>
            </a:r>
          </a:p>
        </p:txBody>
      </p:sp>
      <p:sp>
        <p:nvSpPr>
          <p:cNvPr name="Freeform 9" id="9"/>
          <p:cNvSpPr/>
          <p:nvPr/>
        </p:nvSpPr>
        <p:spPr>
          <a:xfrm flipH="false" flipV="false" rot="0">
            <a:off x="12434032" y="-4173355"/>
            <a:ext cx="12155157" cy="7049991"/>
          </a:xfrm>
          <a:custGeom>
            <a:avLst/>
            <a:gdLst/>
            <a:ahLst/>
            <a:cxnLst/>
            <a:rect r="r" b="b" t="t" l="l"/>
            <a:pathLst>
              <a:path h="7049991" w="12155157">
                <a:moveTo>
                  <a:pt x="0" y="0"/>
                </a:moveTo>
                <a:lnTo>
                  <a:pt x="12155157" y="0"/>
                </a:lnTo>
                <a:lnTo>
                  <a:pt x="12155157" y="7049991"/>
                </a:lnTo>
                <a:lnTo>
                  <a:pt x="0" y="70499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2098561" y="419735"/>
            <a:ext cx="6870861" cy="608965"/>
          </a:xfrm>
          <a:prstGeom prst="rect">
            <a:avLst/>
          </a:prstGeom>
        </p:spPr>
        <p:txBody>
          <a:bodyPr anchor="t" rtlCol="false" tIns="0" lIns="0" bIns="0" rIns="0">
            <a:spAutoFit/>
          </a:bodyPr>
          <a:lstStyle/>
          <a:p>
            <a:pPr algn="ctr">
              <a:lnSpc>
                <a:spcPts val="4759"/>
              </a:lnSpc>
              <a:spcBef>
                <a:spcPct val="0"/>
              </a:spcBef>
            </a:pPr>
            <a:r>
              <a:rPr lang="en-US" sz="3399">
                <a:solidFill>
                  <a:srgbClr val="337271"/>
                </a:solidFill>
                <a:latin typeface="AC Diary Girl"/>
                <a:ea typeface="AC Diary Girl"/>
                <a:cs typeface="AC Diary Girl"/>
                <a:sym typeface="AC Diary Girl"/>
              </a:rPr>
              <a:t>Speed and Collaboration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56639" y="2536337"/>
            <a:ext cx="8059222" cy="3803650"/>
          </a:xfrm>
          <a:prstGeom prst="rect">
            <a:avLst/>
          </a:prstGeom>
        </p:spPr>
        <p:txBody>
          <a:bodyPr anchor="t" rtlCol="false" tIns="0" lIns="0" bIns="0" rIns="0">
            <a:spAutoFit/>
          </a:bodyPr>
          <a:lstStyle/>
          <a:p>
            <a:pPr algn="ctr">
              <a:lnSpc>
                <a:spcPts val="4900"/>
              </a:lnSpc>
            </a:pPr>
            <a:r>
              <a:rPr lang="en-US" b="true" sz="3500" i="true">
                <a:solidFill>
                  <a:srgbClr val="337271"/>
                </a:solidFill>
                <a:latin typeface="Nunito Bold Italics"/>
                <a:ea typeface="Nunito Bold Italics"/>
                <a:cs typeface="Nunito Bold Italics"/>
                <a:sym typeface="Nunito Bold Italics"/>
              </a:rPr>
              <a:t>Data Quality and Accessibility</a:t>
            </a:r>
          </a:p>
          <a:p>
            <a:pPr algn="ctr">
              <a:lnSpc>
                <a:spcPts val="4200"/>
              </a:lnSpc>
            </a:pPr>
          </a:p>
          <a:p>
            <a:pPr algn="ctr">
              <a:lnSpc>
                <a:spcPts val="4200"/>
              </a:lnSpc>
            </a:pPr>
            <a:r>
              <a:rPr lang="en-US" sz="3000">
                <a:solidFill>
                  <a:srgbClr val="8B5E46"/>
                </a:solidFill>
                <a:latin typeface="Nunito"/>
                <a:ea typeface="Nunito"/>
                <a:cs typeface="Nunito"/>
                <a:sym typeface="Nunito"/>
              </a:rPr>
              <a:t>Reliable, high-quality, and accessible datasets are essential for training effective ML models, yet clinical and preclinical data often face issues with completeness and reliability</a:t>
            </a:r>
          </a:p>
          <a:p>
            <a:pPr algn="ctr">
              <a:lnSpc>
                <a:spcPts val="4200"/>
              </a:lnSpc>
            </a:pPr>
          </a:p>
        </p:txBody>
      </p:sp>
      <p:sp>
        <p:nvSpPr>
          <p:cNvPr name="Freeform 4" id="4"/>
          <p:cNvSpPr/>
          <p:nvPr/>
        </p:nvSpPr>
        <p:spPr>
          <a:xfrm flipH="false" flipV="false" rot="0">
            <a:off x="-3328791" y="-1026202"/>
            <a:ext cx="6257264" cy="3629213"/>
          </a:xfrm>
          <a:custGeom>
            <a:avLst/>
            <a:gdLst/>
            <a:ahLst/>
            <a:cxnLst/>
            <a:rect r="r" b="b" t="t" l="l"/>
            <a:pathLst>
              <a:path h="3629213" w="6257264">
                <a:moveTo>
                  <a:pt x="0" y="0"/>
                </a:moveTo>
                <a:lnTo>
                  <a:pt x="6257265" y="0"/>
                </a:lnTo>
                <a:lnTo>
                  <a:pt x="6257265"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9666303" y="2536337"/>
            <a:ext cx="8059222" cy="3803650"/>
          </a:xfrm>
          <a:prstGeom prst="rect">
            <a:avLst/>
          </a:prstGeom>
        </p:spPr>
        <p:txBody>
          <a:bodyPr anchor="t" rtlCol="false" tIns="0" lIns="0" bIns="0" rIns="0">
            <a:spAutoFit/>
          </a:bodyPr>
          <a:lstStyle/>
          <a:p>
            <a:pPr algn="ctr">
              <a:lnSpc>
                <a:spcPts val="4900"/>
              </a:lnSpc>
            </a:pPr>
            <a:r>
              <a:rPr lang="en-US" b="true" sz="3500" i="true">
                <a:solidFill>
                  <a:srgbClr val="337271"/>
                </a:solidFill>
                <a:latin typeface="Nunito Bold Italics"/>
                <a:ea typeface="Nunito Bold Italics"/>
                <a:cs typeface="Nunito Bold Italics"/>
                <a:sym typeface="Nunito Bold Italics"/>
              </a:rPr>
              <a:t>Bias and Representation Issues</a:t>
            </a:r>
          </a:p>
          <a:p>
            <a:pPr algn="ctr">
              <a:lnSpc>
                <a:spcPts val="4200"/>
              </a:lnSpc>
            </a:pPr>
          </a:p>
          <a:p>
            <a:pPr algn="ctr">
              <a:lnSpc>
                <a:spcPts val="4200"/>
              </a:lnSpc>
            </a:pPr>
            <a:r>
              <a:rPr lang="en-US" sz="3000">
                <a:solidFill>
                  <a:srgbClr val="8B5E46"/>
                </a:solidFill>
                <a:latin typeface="Nunito"/>
                <a:ea typeface="Nunito"/>
                <a:cs typeface="Nunito"/>
                <a:sym typeface="Nunito"/>
              </a:rPr>
              <a:t>Imbalanced or poorly representative training data can introduce bias, leading to inaccurate predictions, especially for underrepresented patient groups</a:t>
            </a:r>
          </a:p>
          <a:p>
            <a:pPr algn="ctr">
              <a:lnSpc>
                <a:spcPts val="4200"/>
              </a:lnSpc>
            </a:pPr>
          </a:p>
        </p:txBody>
      </p:sp>
      <p:sp>
        <p:nvSpPr>
          <p:cNvPr name="TextBox 7" id="7"/>
          <p:cNvSpPr txBox="true"/>
          <p:nvPr/>
        </p:nvSpPr>
        <p:spPr>
          <a:xfrm rot="0">
            <a:off x="5636692" y="6483350"/>
            <a:ext cx="8059222" cy="3803650"/>
          </a:xfrm>
          <a:prstGeom prst="rect">
            <a:avLst/>
          </a:prstGeom>
        </p:spPr>
        <p:txBody>
          <a:bodyPr anchor="t" rtlCol="false" tIns="0" lIns="0" bIns="0" rIns="0">
            <a:spAutoFit/>
          </a:bodyPr>
          <a:lstStyle/>
          <a:p>
            <a:pPr algn="ctr">
              <a:lnSpc>
                <a:spcPts val="4900"/>
              </a:lnSpc>
            </a:pPr>
            <a:r>
              <a:rPr lang="en-US" b="true" sz="3500" i="true">
                <a:solidFill>
                  <a:srgbClr val="337271"/>
                </a:solidFill>
                <a:latin typeface="Nunito Bold Italics"/>
                <a:ea typeface="Nunito Bold Italics"/>
                <a:cs typeface="Nunito Bold Italics"/>
                <a:sym typeface="Nunito Bold Italics"/>
              </a:rPr>
              <a:t>Complexity of Human Biology</a:t>
            </a:r>
          </a:p>
          <a:p>
            <a:pPr algn="ctr">
              <a:lnSpc>
                <a:spcPts val="4200"/>
              </a:lnSpc>
            </a:pPr>
          </a:p>
          <a:p>
            <a:pPr algn="ctr">
              <a:lnSpc>
                <a:spcPts val="4200"/>
              </a:lnSpc>
            </a:pPr>
            <a:r>
              <a:rPr lang="en-US" sz="3000">
                <a:solidFill>
                  <a:srgbClr val="8B5E46"/>
                </a:solidFill>
                <a:latin typeface="Nunito"/>
                <a:ea typeface="Nunito"/>
                <a:cs typeface="Nunito"/>
                <a:sym typeface="Nunito"/>
              </a:rPr>
              <a:t>ML struggles to fully model the intricacies of human biology, as current preclinical models (e.g., animal studies) do not always translate well to human physiology</a:t>
            </a:r>
          </a:p>
          <a:p>
            <a:pPr algn="ctr">
              <a:lnSpc>
                <a:spcPts val="4200"/>
              </a:lnSpc>
            </a:pPr>
          </a:p>
        </p:txBody>
      </p:sp>
      <p:sp>
        <p:nvSpPr>
          <p:cNvPr name="TextBox 8" id="8"/>
          <p:cNvSpPr txBox="true"/>
          <p:nvPr/>
        </p:nvSpPr>
        <p:spPr>
          <a:xfrm rot="0">
            <a:off x="2408352" y="85726"/>
            <a:ext cx="1429044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Major Challenges</a:t>
            </a:r>
          </a:p>
        </p:txBody>
      </p:sp>
      <p:grpSp>
        <p:nvGrpSpPr>
          <p:cNvPr name="Group 9" id="9"/>
          <p:cNvGrpSpPr/>
          <p:nvPr/>
        </p:nvGrpSpPr>
        <p:grpSpPr>
          <a:xfrm rot="0">
            <a:off x="1652588" y="2872740"/>
            <a:ext cx="5267325" cy="300990"/>
            <a:chOff x="0" y="0"/>
            <a:chExt cx="7023100" cy="401320"/>
          </a:xfrm>
        </p:grpSpPr>
        <p:sp>
          <p:nvSpPr>
            <p:cNvPr name="Freeform 10" id="10"/>
            <p:cNvSpPr/>
            <p:nvPr/>
          </p:nvSpPr>
          <p:spPr>
            <a:xfrm flipH="false" flipV="false" rot="0">
              <a:off x="-35560" y="17980"/>
              <a:ext cx="7057390" cy="483670"/>
            </a:xfrm>
            <a:custGeom>
              <a:avLst/>
              <a:gdLst/>
              <a:ahLst/>
              <a:cxnLst/>
              <a:rect r="r" b="b" t="t" l="l"/>
              <a:pathLst>
                <a:path h="483670" w="7057390">
                  <a:moveTo>
                    <a:pt x="86360" y="92779"/>
                  </a:moveTo>
                  <a:cubicBezTo>
                    <a:pt x="1921510" y="58256"/>
                    <a:pt x="2679700" y="62572"/>
                    <a:pt x="3315970" y="54660"/>
                  </a:cubicBezTo>
                  <a:cubicBezTo>
                    <a:pt x="3911600" y="46749"/>
                    <a:pt x="4465320" y="25892"/>
                    <a:pt x="5044440" y="18700"/>
                  </a:cubicBezTo>
                  <a:cubicBezTo>
                    <a:pt x="5632450" y="11508"/>
                    <a:pt x="6527800" y="0"/>
                    <a:pt x="6818630" y="10788"/>
                  </a:cubicBezTo>
                  <a:cubicBezTo>
                    <a:pt x="6913880" y="14385"/>
                    <a:pt x="6974840" y="1439"/>
                    <a:pt x="7007860" y="25892"/>
                  </a:cubicBezTo>
                  <a:cubicBezTo>
                    <a:pt x="7057390" y="64010"/>
                    <a:pt x="6995160" y="258197"/>
                    <a:pt x="6936740" y="281931"/>
                  </a:cubicBezTo>
                  <a:cubicBezTo>
                    <a:pt x="6906260" y="294158"/>
                    <a:pt x="6880860" y="272581"/>
                    <a:pt x="6817360" y="269705"/>
                  </a:cubicBezTo>
                  <a:cubicBezTo>
                    <a:pt x="6576060" y="257478"/>
                    <a:pt x="5641340" y="270424"/>
                    <a:pt x="5055870" y="277616"/>
                  </a:cubicBezTo>
                  <a:cubicBezTo>
                    <a:pt x="4475480" y="284808"/>
                    <a:pt x="3915410" y="305665"/>
                    <a:pt x="3319780" y="313576"/>
                  </a:cubicBezTo>
                  <a:cubicBezTo>
                    <a:pt x="2686050" y="321488"/>
                    <a:pt x="1940560" y="316453"/>
                    <a:pt x="1358900" y="325084"/>
                  </a:cubicBezTo>
                  <a:cubicBezTo>
                    <a:pt x="892810" y="331557"/>
                    <a:pt x="261620" y="483670"/>
                    <a:pt x="99060" y="354572"/>
                  </a:cubicBezTo>
                  <a:cubicBezTo>
                    <a:pt x="0" y="302069"/>
                    <a:pt x="86360" y="92779"/>
                    <a:pt x="86360" y="92779"/>
                  </a:cubicBezTo>
                </a:path>
              </a:pathLst>
            </a:custGeom>
            <a:solidFill>
              <a:srgbClr val="FFF234">
                <a:alpha val="49804"/>
              </a:srgbClr>
            </a:solidFill>
            <a:ln cap="sq">
              <a:noFill/>
              <a:prstDash val="solid"/>
              <a:miter/>
            </a:ln>
          </p:spPr>
        </p:sp>
      </p:grpSp>
      <p:grpSp>
        <p:nvGrpSpPr>
          <p:cNvPr name="Group 11" id="11"/>
          <p:cNvGrpSpPr/>
          <p:nvPr/>
        </p:nvGrpSpPr>
        <p:grpSpPr>
          <a:xfrm rot="0">
            <a:off x="11021898" y="2872740"/>
            <a:ext cx="5267325" cy="300990"/>
            <a:chOff x="0" y="0"/>
            <a:chExt cx="7023100" cy="401320"/>
          </a:xfrm>
        </p:grpSpPr>
        <p:sp>
          <p:nvSpPr>
            <p:cNvPr name="Freeform 12" id="12"/>
            <p:cNvSpPr/>
            <p:nvPr/>
          </p:nvSpPr>
          <p:spPr>
            <a:xfrm flipH="false" flipV="false" rot="0">
              <a:off x="-35560" y="17980"/>
              <a:ext cx="7057390" cy="483670"/>
            </a:xfrm>
            <a:custGeom>
              <a:avLst/>
              <a:gdLst/>
              <a:ahLst/>
              <a:cxnLst/>
              <a:rect r="r" b="b" t="t" l="l"/>
              <a:pathLst>
                <a:path h="483670" w="7057390">
                  <a:moveTo>
                    <a:pt x="86360" y="92779"/>
                  </a:moveTo>
                  <a:cubicBezTo>
                    <a:pt x="1921510" y="58256"/>
                    <a:pt x="2679700" y="62572"/>
                    <a:pt x="3315970" y="54660"/>
                  </a:cubicBezTo>
                  <a:cubicBezTo>
                    <a:pt x="3911600" y="46749"/>
                    <a:pt x="4465320" y="25892"/>
                    <a:pt x="5044440" y="18700"/>
                  </a:cubicBezTo>
                  <a:cubicBezTo>
                    <a:pt x="5632450" y="11508"/>
                    <a:pt x="6527800" y="0"/>
                    <a:pt x="6818630" y="10788"/>
                  </a:cubicBezTo>
                  <a:cubicBezTo>
                    <a:pt x="6913880" y="14385"/>
                    <a:pt x="6974840" y="1439"/>
                    <a:pt x="7007860" y="25892"/>
                  </a:cubicBezTo>
                  <a:cubicBezTo>
                    <a:pt x="7057390" y="64010"/>
                    <a:pt x="6995160" y="258197"/>
                    <a:pt x="6936740" y="281931"/>
                  </a:cubicBezTo>
                  <a:cubicBezTo>
                    <a:pt x="6906260" y="294158"/>
                    <a:pt x="6880860" y="272581"/>
                    <a:pt x="6817360" y="269705"/>
                  </a:cubicBezTo>
                  <a:cubicBezTo>
                    <a:pt x="6576060" y="257478"/>
                    <a:pt x="5641340" y="270424"/>
                    <a:pt x="5055870" y="277616"/>
                  </a:cubicBezTo>
                  <a:cubicBezTo>
                    <a:pt x="4475480" y="284808"/>
                    <a:pt x="3915410" y="305665"/>
                    <a:pt x="3319780" y="313576"/>
                  </a:cubicBezTo>
                  <a:cubicBezTo>
                    <a:pt x="2686050" y="321488"/>
                    <a:pt x="1940560" y="316453"/>
                    <a:pt x="1358900" y="325084"/>
                  </a:cubicBezTo>
                  <a:cubicBezTo>
                    <a:pt x="892810" y="331557"/>
                    <a:pt x="261620" y="483670"/>
                    <a:pt x="99060" y="354572"/>
                  </a:cubicBezTo>
                  <a:cubicBezTo>
                    <a:pt x="0" y="302069"/>
                    <a:pt x="86360" y="92779"/>
                    <a:pt x="86360" y="92779"/>
                  </a:cubicBezTo>
                </a:path>
              </a:pathLst>
            </a:custGeom>
            <a:solidFill>
              <a:srgbClr val="FFF234">
                <a:alpha val="49804"/>
              </a:srgbClr>
            </a:solidFill>
            <a:ln cap="sq">
              <a:noFill/>
              <a:prstDash val="solid"/>
              <a:miter/>
            </a:ln>
          </p:spPr>
        </p:sp>
      </p:grpSp>
      <p:grpSp>
        <p:nvGrpSpPr>
          <p:cNvPr name="Group 13" id="13"/>
          <p:cNvGrpSpPr/>
          <p:nvPr/>
        </p:nvGrpSpPr>
        <p:grpSpPr>
          <a:xfrm rot="0">
            <a:off x="6919912" y="6720182"/>
            <a:ext cx="5267325" cy="300990"/>
            <a:chOff x="0" y="0"/>
            <a:chExt cx="7023100" cy="401320"/>
          </a:xfrm>
        </p:grpSpPr>
        <p:sp>
          <p:nvSpPr>
            <p:cNvPr name="Freeform 14" id="14"/>
            <p:cNvSpPr/>
            <p:nvPr/>
          </p:nvSpPr>
          <p:spPr>
            <a:xfrm flipH="false" flipV="false" rot="0">
              <a:off x="-35560" y="17980"/>
              <a:ext cx="7057390" cy="483670"/>
            </a:xfrm>
            <a:custGeom>
              <a:avLst/>
              <a:gdLst/>
              <a:ahLst/>
              <a:cxnLst/>
              <a:rect r="r" b="b" t="t" l="l"/>
              <a:pathLst>
                <a:path h="483670" w="7057390">
                  <a:moveTo>
                    <a:pt x="86360" y="92779"/>
                  </a:moveTo>
                  <a:cubicBezTo>
                    <a:pt x="1921510" y="58256"/>
                    <a:pt x="2679700" y="62572"/>
                    <a:pt x="3315970" y="54660"/>
                  </a:cubicBezTo>
                  <a:cubicBezTo>
                    <a:pt x="3911600" y="46749"/>
                    <a:pt x="4465320" y="25892"/>
                    <a:pt x="5044440" y="18700"/>
                  </a:cubicBezTo>
                  <a:cubicBezTo>
                    <a:pt x="5632450" y="11508"/>
                    <a:pt x="6527800" y="0"/>
                    <a:pt x="6818630" y="10788"/>
                  </a:cubicBezTo>
                  <a:cubicBezTo>
                    <a:pt x="6913880" y="14385"/>
                    <a:pt x="6974840" y="1439"/>
                    <a:pt x="7007860" y="25892"/>
                  </a:cubicBezTo>
                  <a:cubicBezTo>
                    <a:pt x="7057390" y="64010"/>
                    <a:pt x="6995160" y="258197"/>
                    <a:pt x="6936740" y="281931"/>
                  </a:cubicBezTo>
                  <a:cubicBezTo>
                    <a:pt x="6906260" y="294158"/>
                    <a:pt x="6880860" y="272581"/>
                    <a:pt x="6817360" y="269705"/>
                  </a:cubicBezTo>
                  <a:cubicBezTo>
                    <a:pt x="6576060" y="257478"/>
                    <a:pt x="5641340" y="270424"/>
                    <a:pt x="5055870" y="277616"/>
                  </a:cubicBezTo>
                  <a:cubicBezTo>
                    <a:pt x="4475480" y="284808"/>
                    <a:pt x="3915410" y="305665"/>
                    <a:pt x="3319780" y="313576"/>
                  </a:cubicBezTo>
                  <a:cubicBezTo>
                    <a:pt x="2686050" y="321488"/>
                    <a:pt x="1940560" y="316453"/>
                    <a:pt x="1358900" y="325084"/>
                  </a:cubicBezTo>
                  <a:cubicBezTo>
                    <a:pt x="892810" y="331557"/>
                    <a:pt x="261620" y="483670"/>
                    <a:pt x="99060" y="354572"/>
                  </a:cubicBezTo>
                  <a:cubicBezTo>
                    <a:pt x="0" y="302069"/>
                    <a:pt x="86360" y="92779"/>
                    <a:pt x="86360" y="92779"/>
                  </a:cubicBezTo>
                </a:path>
              </a:pathLst>
            </a:custGeom>
            <a:solidFill>
              <a:srgbClr val="FFF234">
                <a:alpha val="49804"/>
              </a:srgbClr>
            </a:solidFill>
            <a:ln cap="sq">
              <a:noFill/>
              <a:prstDash val="solid"/>
              <a:miter/>
            </a:ln>
          </p:spPr>
        </p:sp>
      </p:grpSp>
      <p:sp>
        <p:nvSpPr>
          <p:cNvPr name="TextBox 15" id="15"/>
          <p:cNvSpPr txBox="true"/>
          <p:nvPr/>
        </p:nvSpPr>
        <p:spPr>
          <a:xfrm rot="0">
            <a:off x="17050900" y="9822535"/>
            <a:ext cx="1189911" cy="323215"/>
          </a:xfrm>
          <a:prstGeom prst="rect">
            <a:avLst/>
          </a:prstGeom>
        </p:spPr>
        <p:txBody>
          <a:bodyPr anchor="t" rtlCol="false" tIns="0" lIns="0" bIns="0" rIns="0">
            <a:spAutoFit/>
          </a:bodyPr>
          <a:lstStyle/>
          <a:p>
            <a:pPr algn="ctr">
              <a:lnSpc>
                <a:spcPts val="2659"/>
              </a:lnSpc>
              <a:spcBef>
                <a:spcPct val="0"/>
              </a:spcBef>
            </a:pPr>
            <a:r>
              <a:rPr lang="en-US" sz="1899" u="sng">
                <a:solidFill>
                  <a:srgbClr val="000000"/>
                </a:solidFill>
                <a:latin typeface="Nunito"/>
                <a:ea typeface="Nunito"/>
                <a:cs typeface="Nunito"/>
                <a:sym typeface="Nunito"/>
                <a:hlinkClick r:id="rId7" tooltip="https://www.linkedin.com/in/ersozugur/"/>
              </a:rPr>
              <a:t>Ugur Ersöz</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DAGbc8mwtT4</dc:identifier>
  <dcterms:modified xsi:type="dcterms:W3CDTF">2011-08-01T06:04:30Z</dcterms:modified>
  <cp:revision>1</cp:revision>
  <dc:title>M2_presentation_Ugur_Ersöz</dc:title>
</cp:coreProperties>
</file>